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73" r:id="rId2"/>
    <p:sldId id="281" r:id="rId3"/>
    <p:sldId id="328" r:id="rId4"/>
    <p:sldId id="329" r:id="rId5"/>
    <p:sldId id="274" r:id="rId6"/>
    <p:sldId id="330" r:id="rId7"/>
    <p:sldId id="331" r:id="rId8"/>
    <p:sldId id="335" r:id="rId9"/>
    <p:sldId id="333" r:id="rId10"/>
    <p:sldId id="334" r:id="rId11"/>
    <p:sldId id="336" r:id="rId12"/>
    <p:sldId id="337" r:id="rId13"/>
    <p:sldId id="338" r:id="rId14"/>
    <p:sldId id="339" r:id="rId15"/>
    <p:sldId id="340" r:id="rId16"/>
    <p:sldId id="344" r:id="rId17"/>
    <p:sldId id="343" r:id="rId18"/>
    <p:sldId id="363" r:id="rId19"/>
    <p:sldId id="341" r:id="rId20"/>
    <p:sldId id="362" r:id="rId21"/>
    <p:sldId id="342" r:id="rId22"/>
    <p:sldId id="364" r:id="rId23"/>
    <p:sldId id="345" r:id="rId24"/>
    <p:sldId id="346" r:id="rId25"/>
    <p:sldId id="347" r:id="rId26"/>
    <p:sldId id="348" r:id="rId27"/>
    <p:sldId id="349" r:id="rId28"/>
    <p:sldId id="370" r:id="rId29"/>
    <p:sldId id="359" r:id="rId30"/>
    <p:sldId id="275" r:id="rId31"/>
    <p:sldId id="350" r:id="rId32"/>
    <p:sldId id="369" r:id="rId33"/>
    <p:sldId id="351" r:id="rId34"/>
    <p:sldId id="367" r:id="rId35"/>
    <p:sldId id="368" r:id="rId36"/>
    <p:sldId id="352" r:id="rId37"/>
    <p:sldId id="318" r:id="rId38"/>
    <p:sldId id="353" r:id="rId39"/>
    <p:sldId id="361" r:id="rId40"/>
    <p:sldId id="354" r:id="rId41"/>
    <p:sldId id="355" r:id="rId42"/>
    <p:sldId id="290" r:id="rId43"/>
    <p:sldId id="358" r:id="rId44"/>
    <p:sldId id="356" r:id="rId45"/>
    <p:sldId id="365" r:id="rId46"/>
    <p:sldId id="366" r:id="rId47"/>
    <p:sldId id="357" r:id="rId48"/>
    <p:sldId id="327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3C98D16-A9A1-F44A-8C38-5BE577997501}">
          <p14:sldIdLst>
            <p14:sldId id="273"/>
          </p14:sldIdLst>
        </p14:section>
        <p14:section name="Intro" id="{EE8FD0CF-A25F-A540-8B94-CDB611F048E6}">
          <p14:sldIdLst>
            <p14:sldId id="281"/>
            <p14:sldId id="328"/>
            <p14:sldId id="329"/>
          </p14:sldIdLst>
        </p14:section>
        <p14:section name="Probability and testing" id="{D9EBD24D-C993-DF4D-8056-9B6F3711C244}">
          <p14:sldIdLst>
            <p14:sldId id="274"/>
            <p14:sldId id="330"/>
            <p14:sldId id="331"/>
            <p14:sldId id="335"/>
            <p14:sldId id="333"/>
            <p14:sldId id="334"/>
            <p14:sldId id="336"/>
            <p14:sldId id="337"/>
            <p14:sldId id="338"/>
            <p14:sldId id="339"/>
            <p14:sldId id="340"/>
            <p14:sldId id="344"/>
            <p14:sldId id="343"/>
            <p14:sldId id="363"/>
            <p14:sldId id="341"/>
            <p14:sldId id="362"/>
            <p14:sldId id="342"/>
            <p14:sldId id="364"/>
            <p14:sldId id="345"/>
            <p14:sldId id="346"/>
            <p14:sldId id="347"/>
            <p14:sldId id="348"/>
            <p14:sldId id="349"/>
            <p14:sldId id="370"/>
            <p14:sldId id="359"/>
          </p14:sldIdLst>
        </p14:section>
        <p14:section name="DGE" id="{F77715A2-7F68-1943-9841-CEFF63F5B99D}">
          <p14:sldIdLst>
            <p14:sldId id="275"/>
            <p14:sldId id="350"/>
            <p14:sldId id="369"/>
            <p14:sldId id="351"/>
            <p14:sldId id="367"/>
            <p14:sldId id="368"/>
            <p14:sldId id="352"/>
          </p14:sldIdLst>
        </p14:section>
        <p14:section name="Prior knowledge" id="{13B8AA30-F402-0145-A21E-655676AEB9A9}">
          <p14:sldIdLst>
            <p14:sldId id="318"/>
            <p14:sldId id="353"/>
            <p14:sldId id="361"/>
            <p14:sldId id="354"/>
            <p14:sldId id="355"/>
          </p14:sldIdLst>
        </p14:section>
        <p14:section name="Confidence and undcertainty" id="{3AE20213-979D-1044-91EC-DAFDA7639516}">
          <p14:sldIdLst>
            <p14:sldId id="290"/>
            <p14:sldId id="358"/>
            <p14:sldId id="356"/>
            <p14:sldId id="365"/>
            <p14:sldId id="366"/>
            <p14:sldId id="357"/>
          </p14:sldIdLst>
        </p14:section>
        <p14:section name="Wrap-up" id="{80891B87-8133-D248-8604-8B3622D470A1}">
          <p14:sldIdLst>
            <p14:sldId id="327"/>
          </p14:sldIdLst>
        </p14:section>
        <p14:section name="Wrap-Up" id="{3E11A05D-87AF-9148-B2F7-7DBDE4F040A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4C93"/>
    <a:srgbClr val="1982C4"/>
    <a:srgbClr val="8AC926"/>
    <a:srgbClr val="FFCA3A"/>
    <a:srgbClr val="FF924C"/>
    <a:srgbClr val="FF595E"/>
    <a:srgbClr val="D3321D"/>
    <a:srgbClr val="DA4C29"/>
    <a:srgbClr val="E26636"/>
    <a:srgbClr val="E98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7"/>
    <p:restoredTop sz="94682"/>
  </p:normalViewPr>
  <p:slideViewPr>
    <p:cSldViewPr snapToGrid="0" snapToObjects="1">
      <p:cViewPr varScale="1">
        <p:scale>
          <a:sx n="108" d="100"/>
          <a:sy n="108" d="100"/>
        </p:scale>
        <p:origin x="232" y="42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41D75-6DAC-5E43-82AA-FB81D98FBCB4}" type="datetimeFigureOut">
              <a:rPr lang="pl-PL" smtClean="0"/>
              <a:t>9.10.2025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846A2-1F19-E849-9A65-5F64EFB76B4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708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174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38.svg"/><Relationship Id="rId2" Type="http://schemas.openxmlformats.org/officeDocument/2006/relationships/customXml" Target="../ink/ink11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40.svg"/><Relationship Id="rId2" Type="http://schemas.openxmlformats.org/officeDocument/2006/relationships/customXml" Target="../ink/ink12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9.svg"/><Relationship Id="rId2" Type="http://schemas.openxmlformats.org/officeDocument/2006/relationships/customXml" Target="../ink/ink1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40.svg"/><Relationship Id="rId2" Type="http://schemas.openxmlformats.org/officeDocument/2006/relationships/customXml" Target="../ink/ink1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9.svg"/><Relationship Id="rId2" Type="http://schemas.openxmlformats.org/officeDocument/2006/relationships/customXml" Target="../ink/ink15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42.png"/><Relationship Id="rId2" Type="http://schemas.openxmlformats.org/officeDocument/2006/relationships/customXml" Target="../ink/ink16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18" Type="http://schemas.openxmlformats.org/officeDocument/2006/relationships/image" Target="../media/image45.pn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44.png"/><Relationship Id="rId2" Type="http://schemas.openxmlformats.org/officeDocument/2006/relationships/customXml" Target="../ink/ink17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18" Type="http://schemas.openxmlformats.org/officeDocument/2006/relationships/image" Target="../media/image46.pn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9.svg"/><Relationship Id="rId2" Type="http://schemas.openxmlformats.org/officeDocument/2006/relationships/customXml" Target="../ink/ink18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1.svg"/><Relationship Id="rId7" Type="http://schemas.openxmlformats.org/officeDocument/2006/relationships/image" Target="../media/image6.png"/><Relationship Id="rId17" Type="http://schemas.openxmlformats.org/officeDocument/2006/relationships/image" Target="../media/image18.png"/><Relationship Id="rId25" Type="http://schemas.openxmlformats.org/officeDocument/2006/relationships/image" Target="../media/image15.svg"/><Relationship Id="rId2" Type="http://schemas.openxmlformats.org/officeDocument/2006/relationships/video" Target="../media/media2.mp4"/><Relationship Id="rId20" Type="http://schemas.openxmlformats.org/officeDocument/2006/relationships/image" Target="../media/image10.png"/><Relationship Id="rId29" Type="http://schemas.openxmlformats.org/officeDocument/2006/relationships/image" Target="../media/image19.png"/><Relationship Id="rId1" Type="http://schemas.microsoft.com/office/2007/relationships/media" Target="../media/media2.mp4"/><Relationship Id="rId6" Type="http://schemas.openxmlformats.org/officeDocument/2006/relationships/image" Target="../media/image5.svg"/><Relationship Id="rId24" Type="http://schemas.openxmlformats.org/officeDocument/2006/relationships/image" Target="../media/image14.png"/><Relationship Id="rId5" Type="http://schemas.openxmlformats.org/officeDocument/2006/relationships/image" Target="../media/image4.png"/><Relationship Id="rId23" Type="http://schemas.openxmlformats.org/officeDocument/2006/relationships/image" Target="../media/image13.svg"/><Relationship Id="rId28" Type="http://schemas.openxmlformats.org/officeDocument/2006/relationships/image" Target="../media/image18.svg"/><Relationship Id="rId19" Type="http://schemas.openxmlformats.org/officeDocument/2006/relationships/image" Target="../media/image9.svg"/><Relationship Id="rId4" Type="http://schemas.openxmlformats.org/officeDocument/2006/relationships/notesSlide" Target="../notesSlides/notesSlide1.xml"/><Relationship Id="rId9" Type="http://schemas.openxmlformats.org/officeDocument/2006/relationships/customXml" Target="../ink/ink1.xml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18" Type="http://schemas.openxmlformats.org/officeDocument/2006/relationships/image" Target="../media/image48.pn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9.svg"/><Relationship Id="rId2" Type="http://schemas.openxmlformats.org/officeDocument/2006/relationships/customXml" Target="../ink/ink19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20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18" Type="http://schemas.openxmlformats.org/officeDocument/2006/relationships/image" Target="../media/image52.pn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51.png"/><Relationship Id="rId2" Type="http://schemas.openxmlformats.org/officeDocument/2006/relationships/customXml" Target="../ink/ink2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18" Type="http://schemas.openxmlformats.org/officeDocument/2006/relationships/image" Target="../media/image53.pn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9.svg"/><Relationship Id="rId2" Type="http://schemas.openxmlformats.org/officeDocument/2006/relationships/customXml" Target="../ink/ink2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54.sv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18" Type="http://schemas.openxmlformats.org/officeDocument/2006/relationships/image" Target="../media/image57.pn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56.png"/><Relationship Id="rId2" Type="http://schemas.openxmlformats.org/officeDocument/2006/relationships/customXml" Target="../ink/ink23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58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18" Type="http://schemas.openxmlformats.org/officeDocument/2006/relationships/image" Target="../media/image60.pn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57.png"/><Relationship Id="rId2" Type="http://schemas.openxmlformats.org/officeDocument/2006/relationships/customXml" Target="../ink/ink24.xml"/><Relationship Id="rId16" Type="http://schemas.openxmlformats.org/officeDocument/2006/relationships/image" Target="../media/image59.pn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53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25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18" Type="http://schemas.openxmlformats.org/officeDocument/2006/relationships/image" Target="../media/image64.pn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63.png"/><Relationship Id="rId2" Type="http://schemas.openxmlformats.org/officeDocument/2006/relationships/customXml" Target="../ink/ink26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28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1.svg"/><Relationship Id="rId5" Type="http://schemas.openxmlformats.org/officeDocument/2006/relationships/image" Target="../media/image7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.png"/><Relationship Id="rId26" Type="http://schemas.openxmlformats.org/officeDocument/2006/relationships/image" Target="../media/image24.png"/><Relationship Id="rId3" Type="http://schemas.openxmlformats.org/officeDocument/2006/relationships/image" Target="../media/image67.svg"/><Relationship Id="rId21" Type="http://schemas.openxmlformats.org/officeDocument/2006/relationships/image" Target="../media/image11.svg"/><Relationship Id="rId17" Type="http://schemas.openxmlformats.org/officeDocument/2006/relationships/image" Target="../media/image40.png"/><Relationship Id="rId25" Type="http://schemas.openxmlformats.org/officeDocument/2006/relationships/image" Target="../media/image15.svg"/><Relationship Id="rId2" Type="http://schemas.openxmlformats.org/officeDocument/2006/relationships/image" Target="../media/image66.png"/><Relationship Id="rId20" Type="http://schemas.openxmlformats.org/officeDocument/2006/relationships/image" Target="../media/image10.png"/><Relationship Id="rId29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.png"/><Relationship Id="rId23" Type="http://schemas.openxmlformats.org/officeDocument/2006/relationships/image" Target="../media/image13.svg"/><Relationship Id="rId28" Type="http://schemas.openxmlformats.org/officeDocument/2006/relationships/image" Target="../media/image68.png"/><Relationship Id="rId19" Type="http://schemas.openxmlformats.org/officeDocument/2006/relationships/image" Target="../media/image7.svg"/><Relationship Id="rId31" Type="http://schemas.openxmlformats.org/officeDocument/2006/relationships/image" Target="../media/image18.svg"/><Relationship Id="rId4" Type="http://schemas.openxmlformats.org/officeDocument/2006/relationships/customXml" Target="../ink/ink29.xml"/><Relationship Id="rId22" Type="http://schemas.openxmlformats.org/officeDocument/2006/relationships/image" Target="../media/image12.png"/><Relationship Id="rId27" Type="http://schemas.openxmlformats.org/officeDocument/2006/relationships/image" Target="../media/image25.svg"/><Relationship Id="rId30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67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6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1.png"/><Relationship Id="rId15" Type="http://schemas.openxmlformats.org/officeDocument/2006/relationships/image" Target="../media/image25.svg"/><Relationship Id="rId10" Type="http://schemas.openxmlformats.org/officeDocument/2006/relationships/image" Target="../media/image12.png"/><Relationship Id="rId4" Type="http://schemas.openxmlformats.org/officeDocument/2006/relationships/customXml" Target="../ink/ink30.xml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67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66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1.png"/><Relationship Id="rId15" Type="http://schemas.openxmlformats.org/officeDocument/2006/relationships/image" Target="../media/image25.svg"/><Relationship Id="rId10" Type="http://schemas.openxmlformats.org/officeDocument/2006/relationships/image" Target="../media/image12.png"/><Relationship Id="rId4" Type="http://schemas.openxmlformats.org/officeDocument/2006/relationships/customXml" Target="../ink/ink31.xml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67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72.png"/><Relationship Id="rId2" Type="http://schemas.openxmlformats.org/officeDocument/2006/relationships/image" Target="../media/image66.png"/><Relationship Id="rId16" Type="http://schemas.openxmlformats.org/officeDocument/2006/relationships/hyperlink" Target="https://www.ncbi.nlm.nih.gov/sites/GDSbrowse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1.png"/><Relationship Id="rId15" Type="http://schemas.openxmlformats.org/officeDocument/2006/relationships/image" Target="../media/image25.svg"/><Relationship Id="rId10" Type="http://schemas.openxmlformats.org/officeDocument/2006/relationships/image" Target="../media/image12.png"/><Relationship Id="rId4" Type="http://schemas.openxmlformats.org/officeDocument/2006/relationships/customXml" Target="../ink/ink32.xml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67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73.png"/><Relationship Id="rId2" Type="http://schemas.openxmlformats.org/officeDocument/2006/relationships/image" Target="../media/image66.png"/><Relationship Id="rId16" Type="http://schemas.openxmlformats.org/officeDocument/2006/relationships/hyperlink" Target="https://portal.gdc.cancer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1.png"/><Relationship Id="rId15" Type="http://schemas.openxmlformats.org/officeDocument/2006/relationships/image" Target="../media/image25.svg"/><Relationship Id="rId10" Type="http://schemas.openxmlformats.org/officeDocument/2006/relationships/image" Target="../media/image12.png"/><Relationship Id="rId4" Type="http://schemas.openxmlformats.org/officeDocument/2006/relationships/customXml" Target="../ink/ink33.xml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67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74.png"/><Relationship Id="rId2" Type="http://schemas.openxmlformats.org/officeDocument/2006/relationships/image" Target="../media/image66.png"/><Relationship Id="rId16" Type="http://schemas.openxmlformats.org/officeDocument/2006/relationships/hyperlink" Target="https://www.encode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1.png"/><Relationship Id="rId15" Type="http://schemas.openxmlformats.org/officeDocument/2006/relationships/image" Target="../media/image25.svg"/><Relationship Id="rId10" Type="http://schemas.openxmlformats.org/officeDocument/2006/relationships/image" Target="../media/image12.png"/><Relationship Id="rId4" Type="http://schemas.openxmlformats.org/officeDocument/2006/relationships/customXml" Target="../ink/ink34.xml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67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1.png"/><Relationship Id="rId15" Type="http://schemas.openxmlformats.org/officeDocument/2006/relationships/image" Target="../media/image25.svg"/><Relationship Id="rId10" Type="http://schemas.openxmlformats.org/officeDocument/2006/relationships/image" Target="../media/image12.png"/><Relationship Id="rId4" Type="http://schemas.openxmlformats.org/officeDocument/2006/relationships/customXml" Target="../ink/ink35.xml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6.svg"/><Relationship Id="rId18" Type="http://schemas.openxmlformats.org/officeDocument/2006/relationships/image" Target="../media/image8.pn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12" Type="http://schemas.openxmlformats.org/officeDocument/2006/relationships/image" Target="../media/image75.png"/><Relationship Id="rId1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5.svg"/><Relationship Id="rId5" Type="http://schemas.openxmlformats.org/officeDocument/2006/relationships/image" Target="../media/image7.svg"/><Relationship Id="rId10" Type="http://schemas.openxmlformats.org/officeDocument/2006/relationships/image" Target="../media/image24.png"/><Relationship Id="rId19" Type="http://schemas.openxmlformats.org/officeDocument/2006/relationships/image" Target="../media/image9.svg"/><Relationship Id="rId4" Type="http://schemas.openxmlformats.org/officeDocument/2006/relationships/image" Target="../media/image6.png"/><Relationship Id="rId9" Type="http://schemas.openxmlformats.org/officeDocument/2006/relationships/image" Target="../media/image15.svg"/><Relationship Id="rId14" Type="http://schemas.openxmlformats.org/officeDocument/2006/relationships/customXml" Target="../ink/ink3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6.sv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12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5.svg"/><Relationship Id="rId5" Type="http://schemas.openxmlformats.org/officeDocument/2006/relationships/image" Target="../media/image7.svg"/><Relationship Id="rId1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Relationship Id="rId14" Type="http://schemas.openxmlformats.org/officeDocument/2006/relationships/customXml" Target="../ink/ink3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6.sv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12" Type="http://schemas.openxmlformats.org/officeDocument/2006/relationships/image" Target="../media/image75.png"/><Relationship Id="rId17" Type="http://schemas.openxmlformats.org/officeDocument/2006/relationships/image" Target="../media/image78.png"/><Relationship Id="rId2" Type="http://schemas.openxmlformats.org/officeDocument/2006/relationships/image" Target="../media/image4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5.svg"/><Relationship Id="rId5" Type="http://schemas.openxmlformats.org/officeDocument/2006/relationships/image" Target="../media/image7.svg"/><Relationship Id="rId1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Relationship Id="rId14" Type="http://schemas.openxmlformats.org/officeDocument/2006/relationships/customXml" Target="../ink/ink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.svg"/><Relationship Id="rId7" Type="http://schemas.openxmlformats.org/officeDocument/2006/relationships/image" Target="../media/image21.png"/><Relationship Id="rId12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1.svg"/><Relationship Id="rId5" Type="http://schemas.openxmlformats.org/officeDocument/2006/relationships/image" Target="../media/image7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6.sv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12" Type="http://schemas.openxmlformats.org/officeDocument/2006/relationships/image" Target="../media/image75.png"/><Relationship Id="rId2" Type="http://schemas.openxmlformats.org/officeDocument/2006/relationships/image" Target="../media/image4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5.svg"/><Relationship Id="rId5" Type="http://schemas.openxmlformats.org/officeDocument/2006/relationships/image" Target="../media/image7.svg"/><Relationship Id="rId1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Relationship Id="rId14" Type="http://schemas.openxmlformats.org/officeDocument/2006/relationships/customXml" Target="../ink/ink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6.svg"/><Relationship Id="rId3" Type="http://schemas.openxmlformats.org/officeDocument/2006/relationships/image" Target="../media/image5.svg"/><Relationship Id="rId7" Type="http://schemas.openxmlformats.org/officeDocument/2006/relationships/image" Target="../media/image11.svg"/><Relationship Id="rId12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5.svg"/><Relationship Id="rId5" Type="http://schemas.openxmlformats.org/officeDocument/2006/relationships/image" Target="../media/image7.svg"/><Relationship Id="rId1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Relationship Id="rId14" Type="http://schemas.openxmlformats.org/officeDocument/2006/relationships/customXml" Target="../ink/ink40.xml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png"/><Relationship Id="rId26" Type="http://schemas.openxmlformats.org/officeDocument/2006/relationships/image" Target="../media/image24.png"/><Relationship Id="rId21" Type="http://schemas.openxmlformats.org/officeDocument/2006/relationships/image" Target="../media/image7.svg"/><Relationship Id="rId17" Type="http://schemas.openxmlformats.org/officeDocument/2006/relationships/image" Target="../media/image40.png"/><Relationship Id="rId25" Type="http://schemas.openxmlformats.org/officeDocument/2006/relationships/image" Target="../media/image13.svg"/><Relationship Id="rId2" Type="http://schemas.openxmlformats.org/officeDocument/2006/relationships/customXml" Target="../ink/ink41.xml"/><Relationship Id="rId20" Type="http://schemas.openxmlformats.org/officeDocument/2006/relationships/image" Target="../media/image6.png"/><Relationship Id="rId29" Type="http://schemas.openxmlformats.org/officeDocument/2006/relationships/image" Target="../media/image81.sv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2.png"/><Relationship Id="rId23" Type="http://schemas.openxmlformats.org/officeDocument/2006/relationships/image" Target="../media/image11.svg"/><Relationship Id="rId28" Type="http://schemas.openxmlformats.org/officeDocument/2006/relationships/image" Target="../media/image80.png"/><Relationship Id="rId19" Type="http://schemas.openxmlformats.org/officeDocument/2006/relationships/image" Target="../media/image5.svg"/><Relationship Id="rId22" Type="http://schemas.openxmlformats.org/officeDocument/2006/relationships/image" Target="../media/image10.png"/><Relationship Id="rId27" Type="http://schemas.openxmlformats.org/officeDocument/2006/relationships/image" Target="../media/image2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42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8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69.svg"/><Relationship Id="rId2" Type="http://schemas.openxmlformats.org/officeDocument/2006/relationships/customXml" Target="../ink/ink43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8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44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8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45.xml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81.sv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5.svg"/><Relationship Id="rId18" Type="http://schemas.openxmlformats.org/officeDocument/2006/relationships/image" Target="../media/image87.pn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86.svg"/><Relationship Id="rId2" Type="http://schemas.openxmlformats.org/officeDocument/2006/relationships/customXml" Target="../ink/ink46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5.svg"/><Relationship Id="rId15" Type="http://schemas.openxmlformats.org/officeDocument/2006/relationships/image" Target="../media/image81.svg"/><Relationship Id="rId10" Type="http://schemas.openxmlformats.org/officeDocument/2006/relationships/image" Target="../media/image12.png"/><Relationship Id="rId19" Type="http://schemas.openxmlformats.org/officeDocument/2006/relationships/image" Target="../media/image88.svg"/><Relationship Id="rId4" Type="http://schemas.openxmlformats.org/officeDocument/2006/relationships/image" Target="../media/image4.png"/><Relationship Id="rId9" Type="http://schemas.openxmlformats.org/officeDocument/2006/relationships/image" Target="../media/image11.svg"/><Relationship Id="rId1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png"/><Relationship Id="rId26" Type="http://schemas.openxmlformats.org/officeDocument/2006/relationships/image" Target="../media/image24.png"/><Relationship Id="rId21" Type="http://schemas.openxmlformats.org/officeDocument/2006/relationships/image" Target="../media/image11.svg"/><Relationship Id="rId34" Type="http://schemas.openxmlformats.org/officeDocument/2006/relationships/image" Target="../media/image95.png"/><Relationship Id="rId17" Type="http://schemas.openxmlformats.org/officeDocument/2006/relationships/image" Target="../media/image40.png"/><Relationship Id="rId25" Type="http://schemas.openxmlformats.org/officeDocument/2006/relationships/image" Target="../media/image15.svg"/><Relationship Id="rId33" Type="http://schemas.openxmlformats.org/officeDocument/2006/relationships/image" Target="../media/image94.svg"/><Relationship Id="rId2" Type="http://schemas.openxmlformats.org/officeDocument/2006/relationships/customXml" Target="../ink/ink47.xml"/><Relationship Id="rId20" Type="http://schemas.openxmlformats.org/officeDocument/2006/relationships/image" Target="../media/image10.png"/><Relationship Id="rId29" Type="http://schemas.openxmlformats.org/officeDocument/2006/relationships/image" Target="../media/image90.sv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.png"/><Relationship Id="rId32" Type="http://schemas.openxmlformats.org/officeDocument/2006/relationships/image" Target="../media/image93.png"/><Relationship Id="rId37" Type="http://schemas.openxmlformats.org/officeDocument/2006/relationships/image" Target="../media/image98.svg"/><Relationship Id="rId23" Type="http://schemas.openxmlformats.org/officeDocument/2006/relationships/image" Target="../media/image13.sv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9" Type="http://schemas.openxmlformats.org/officeDocument/2006/relationships/image" Target="../media/image5.svg"/><Relationship Id="rId31" Type="http://schemas.openxmlformats.org/officeDocument/2006/relationships/image" Target="../media/image92.svg"/><Relationship Id="rId22" Type="http://schemas.openxmlformats.org/officeDocument/2006/relationships/image" Target="../media/image12.png"/><Relationship Id="rId27" Type="http://schemas.openxmlformats.org/officeDocument/2006/relationships/image" Target="../media/image25.svg"/><Relationship Id="rId30" Type="http://schemas.openxmlformats.org/officeDocument/2006/relationships/image" Target="../media/image91.png"/><Relationship Id="rId35" Type="http://schemas.openxmlformats.org/officeDocument/2006/relationships/image" Target="../media/image96.sv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png"/><Relationship Id="rId26" Type="http://schemas.openxmlformats.org/officeDocument/2006/relationships/image" Target="../media/image24.png"/><Relationship Id="rId21" Type="http://schemas.openxmlformats.org/officeDocument/2006/relationships/image" Target="../media/image7.svg"/><Relationship Id="rId17" Type="http://schemas.openxmlformats.org/officeDocument/2006/relationships/image" Target="../media/image18.png"/><Relationship Id="rId25" Type="http://schemas.openxmlformats.org/officeDocument/2006/relationships/image" Target="../media/image15.svg"/><Relationship Id="rId2" Type="http://schemas.openxmlformats.org/officeDocument/2006/relationships/customXml" Target="../ink/ink4.xml"/><Relationship Id="rId20" Type="http://schemas.openxmlformats.org/officeDocument/2006/relationships/image" Target="../media/image6.png"/><Relationship Id="rId29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4.png"/><Relationship Id="rId32" Type="http://schemas.openxmlformats.org/officeDocument/2006/relationships/image" Target="../media/image30.png"/><Relationship Id="rId23" Type="http://schemas.openxmlformats.org/officeDocument/2006/relationships/image" Target="../media/image13.svg"/><Relationship Id="rId28" Type="http://schemas.openxmlformats.org/officeDocument/2006/relationships/image" Target="../media/image26.png"/><Relationship Id="rId19" Type="http://schemas.openxmlformats.org/officeDocument/2006/relationships/image" Target="../media/image5.svg"/><Relationship Id="rId31" Type="http://schemas.openxmlformats.org/officeDocument/2006/relationships/image" Target="../media/image29.png"/><Relationship Id="rId22" Type="http://schemas.openxmlformats.org/officeDocument/2006/relationships/image" Target="../media/image12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1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32.png"/><Relationship Id="rId2" Type="http://schemas.openxmlformats.org/officeDocument/2006/relationships/customXml" Target="../ink/ink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3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customXml" Target="../ink/ink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7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ideo 2" title="Wykres słupkowy rynku giełdowego">
            <a:hlinkClick r:id="" action="ppaction://media"/>
            <a:extLst>
              <a:ext uri="{FF2B5EF4-FFF2-40B4-BE49-F238E27FC236}">
                <a16:creationId xmlns:a16="http://schemas.microsoft.com/office/drawing/2014/main" id="{F25A79C0-D365-D698-1E36-D9C7FF50B8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Tytuł 66">
            <a:extLst>
              <a:ext uri="{FF2B5EF4-FFF2-40B4-BE49-F238E27FC236}">
                <a16:creationId xmlns:a16="http://schemas.microsoft.com/office/drawing/2014/main" id="{EE061663-E749-E0E1-4E33-2D34D9DF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3628"/>
            <a:ext cx="12192000" cy="885372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Statistics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Probability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82A46298-BDAC-FB3B-BB4B-683FCC904B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893238 w 12192000"/>
              <a:gd name="connsiteY0" fmla="*/ 2543628 h 6858000"/>
              <a:gd name="connsiteX1" fmla="*/ 1745673 w 12192000"/>
              <a:gd name="connsiteY1" fmla="*/ 2691193 h 6858000"/>
              <a:gd name="connsiteX2" fmla="*/ 1745673 w 12192000"/>
              <a:gd name="connsiteY2" fmla="*/ 3281435 h 6858000"/>
              <a:gd name="connsiteX3" fmla="*/ 1893238 w 12192000"/>
              <a:gd name="connsiteY3" fmla="*/ 3429000 h 6858000"/>
              <a:gd name="connsiteX4" fmla="*/ 9694704 w 12192000"/>
              <a:gd name="connsiteY4" fmla="*/ 3429000 h 6858000"/>
              <a:gd name="connsiteX5" fmla="*/ 9842269 w 12192000"/>
              <a:gd name="connsiteY5" fmla="*/ 3281435 h 6858000"/>
              <a:gd name="connsiteX6" fmla="*/ 9842269 w 12192000"/>
              <a:gd name="connsiteY6" fmla="*/ 2691193 h 6858000"/>
              <a:gd name="connsiteX7" fmla="*/ 9694704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893238" y="2543628"/>
                </a:moveTo>
                <a:cubicBezTo>
                  <a:pt x="1811740" y="2543628"/>
                  <a:pt x="1745673" y="2609695"/>
                  <a:pt x="1745673" y="2691193"/>
                </a:cubicBezTo>
                <a:lnTo>
                  <a:pt x="1745673" y="3281435"/>
                </a:lnTo>
                <a:cubicBezTo>
                  <a:pt x="1745673" y="3362933"/>
                  <a:pt x="1811740" y="3429000"/>
                  <a:pt x="1893238" y="3429000"/>
                </a:cubicBezTo>
                <a:lnTo>
                  <a:pt x="9694704" y="3429000"/>
                </a:lnTo>
                <a:cubicBezTo>
                  <a:pt x="9776202" y="3429000"/>
                  <a:pt x="9842269" y="3362933"/>
                  <a:pt x="9842269" y="3281435"/>
                </a:cubicBezTo>
                <a:lnTo>
                  <a:pt x="9842269" y="2691193"/>
                </a:lnTo>
                <a:cubicBezTo>
                  <a:pt x="9842269" y="2609695"/>
                  <a:pt x="9776202" y="2543628"/>
                  <a:pt x="9694704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449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81" name="Tytuł 66">
            <a:extLst>
              <a:ext uri="{FF2B5EF4-FFF2-40B4-BE49-F238E27FC236}">
                <a16:creationId xmlns:a16="http://schemas.microsoft.com/office/drawing/2014/main" id="{EAEEA269-9EB5-3D28-CFBA-FBBE2FF5286E}"/>
              </a:ext>
            </a:extLst>
          </p:cNvPr>
          <p:cNvSpPr txBox="1">
            <a:spLocks/>
          </p:cNvSpPr>
          <p:nvPr/>
        </p:nvSpPr>
        <p:spPr>
          <a:xfrm>
            <a:off x="0" y="5032827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82" name="Tytuł 66">
            <a:extLst>
              <a:ext uri="{FF2B5EF4-FFF2-40B4-BE49-F238E27FC236}">
                <a16:creationId xmlns:a16="http://schemas.microsoft.com/office/drawing/2014/main" id="{4A68744A-28E0-02FA-3385-A763D8F6DB5C}"/>
              </a:ext>
            </a:extLst>
          </p:cNvPr>
          <p:cNvSpPr txBox="1">
            <a:spLocks/>
          </p:cNvSpPr>
          <p:nvPr/>
        </p:nvSpPr>
        <p:spPr>
          <a:xfrm>
            <a:off x="0" y="5581649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  <p:pic>
        <p:nvPicPr>
          <p:cNvPr id="5" name="Grafika 4" descr="Wykres słupkowy z wypełnieniem pełnym">
            <a:extLst>
              <a:ext uri="{FF2B5EF4-FFF2-40B4-BE49-F238E27FC236}">
                <a16:creationId xmlns:a16="http://schemas.microsoft.com/office/drawing/2014/main" id="{2F4E6008-CDCB-2917-5813-521E70AB4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7454" y="25436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8005D3-882B-A5E2-A7C0-D8CC2435A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4311B448-3B98-AE54-61CC-0935F300EA7F}"/>
              </a:ext>
            </a:extLst>
          </p:cNvPr>
          <p:cNvSpPr/>
          <p:nvPr/>
        </p:nvSpPr>
        <p:spPr>
          <a:xfrm>
            <a:off x="1712686" y="1592372"/>
            <a:ext cx="10104710" cy="4702119"/>
          </a:xfrm>
          <a:prstGeom prst="roundRect">
            <a:avLst>
              <a:gd name="adj" fmla="val 606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205CFD4-E7DB-AC1C-82E4-C96B269F9146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66A3E21-F1E2-013C-0843-8CA88FE453C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Distributions</a:t>
            </a:r>
            <a:r>
              <a:rPr lang="pl-PL" cap="small" spc="300" dirty="0">
                <a:latin typeface="Cambria" panose="02040503050406030204" pitchFamily="18" charset="0"/>
              </a:rPr>
              <a:t> in </a:t>
            </a:r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C8422B7-F03B-2F8A-E9AC-5EAA6B8E5C7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C8422B7-F03B-2F8A-E9AC-5EAA6B8E5C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4DA950AD-8F4D-8D88-A7FC-0E7D9D4511D6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22E66C62-34D6-2D79-43C5-56BEDECE4BC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EC1328FC-20E9-39E9-DCAE-552D74539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18F702C2-D151-E402-5808-DA14CEED1B8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C58F673A-D7A6-6B4B-8217-36F877EAC10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773A37C-6BB4-F67D-74A6-A0BBA7F9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BF174A7-518B-7DEA-8786-7D61487A9C02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D97EE99-F4A8-E802-96CD-738B16C1C7CE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230041FB-7282-D516-D6FB-4501D9627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82281CE-3B68-B1C8-C05C-5F6495D997E6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E8CE070-3FC2-0018-E0C0-8FD4967EF06D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2CE1F553-EABA-91D4-BC59-DDEACB87C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3D60762-D946-7699-45EF-415A2EB4121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18F7D29-473D-0313-EB7C-14386A72C76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6C76FBA-8E21-D264-2835-445822606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2F4ADC2-3AA1-299E-C4BF-F126420D682D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4C90AA2-0374-3394-D010-1BF2088C3542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03E407ED-229A-27C1-AC1F-BBAB826EA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DA05566-33CC-BD84-2011-3484D8548B2A}"/>
              </a:ext>
            </a:extLst>
          </p:cNvPr>
          <p:cNvSpPr txBox="1"/>
          <p:nvPr/>
        </p:nvSpPr>
        <p:spPr>
          <a:xfrm>
            <a:off x="1734000" y="1677331"/>
            <a:ext cx="101047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pl-PL" sz="2800" dirty="0" err="1"/>
              <a:t>Bulk</a:t>
            </a:r>
            <a:r>
              <a:rPr lang="pl-PL" sz="2800" dirty="0"/>
              <a:t> RNA-</a:t>
            </a:r>
            <a:r>
              <a:rPr lang="pl-PL" sz="2800" dirty="0" err="1"/>
              <a:t>seq</a:t>
            </a:r>
            <a:r>
              <a:rPr lang="pl-PL" sz="2800" dirty="0"/>
              <a:t> </a:t>
            </a:r>
            <a:r>
              <a:rPr lang="pl-PL" sz="2800" dirty="0" err="1"/>
              <a:t>counts</a:t>
            </a:r>
            <a:r>
              <a:rPr lang="pl-PL" sz="2800" dirty="0"/>
              <a:t> → </a:t>
            </a:r>
            <a:r>
              <a:rPr lang="pl-PL" sz="2800" dirty="0" err="1"/>
              <a:t>Negative</a:t>
            </a:r>
            <a:r>
              <a:rPr lang="pl-PL" sz="2800" dirty="0"/>
              <a:t> </a:t>
            </a:r>
            <a:r>
              <a:rPr lang="pl-PL" sz="2800" dirty="0" err="1"/>
              <a:t>Binomial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/>
              <a:t>Single-</a:t>
            </a:r>
            <a:r>
              <a:rPr lang="pl-PL" sz="2800" dirty="0" err="1"/>
              <a:t>cell</a:t>
            </a:r>
            <a:r>
              <a:rPr lang="pl-PL" sz="2800" dirty="0"/>
              <a:t> UMI </a:t>
            </a:r>
            <a:r>
              <a:rPr lang="pl-PL" sz="2800" dirty="0" err="1"/>
              <a:t>counts</a:t>
            </a:r>
            <a:r>
              <a:rPr lang="pl-PL" sz="2800" dirty="0"/>
              <a:t> → NB </a:t>
            </a:r>
            <a:r>
              <a:rPr lang="pl-PL" sz="2800" dirty="0" err="1"/>
              <a:t>or</a:t>
            </a:r>
            <a:r>
              <a:rPr lang="pl-PL" sz="2800" dirty="0"/>
              <a:t> zero-</a:t>
            </a:r>
            <a:r>
              <a:rPr lang="pl-PL" sz="2800" dirty="0" err="1"/>
              <a:t>inflated</a:t>
            </a:r>
            <a:r>
              <a:rPr lang="pl-PL" sz="2800" dirty="0"/>
              <a:t> NB</a:t>
            </a:r>
          </a:p>
          <a:p>
            <a:pPr marL="457200" indent="-457200">
              <a:buFontTx/>
              <a:buChar char="-"/>
            </a:pPr>
            <a:r>
              <a:rPr lang="pl-PL" sz="2800" dirty="0" err="1"/>
              <a:t>Microarray</a:t>
            </a:r>
            <a:r>
              <a:rPr lang="pl-PL" sz="2800" dirty="0"/>
              <a:t> / </a:t>
            </a:r>
            <a:r>
              <a:rPr lang="pl-PL" sz="2800" dirty="0" err="1"/>
              <a:t>proteomics</a:t>
            </a:r>
            <a:r>
              <a:rPr lang="pl-PL" sz="2800" dirty="0"/>
              <a:t> </a:t>
            </a:r>
            <a:r>
              <a:rPr lang="pl-PL" sz="2800" dirty="0" err="1"/>
              <a:t>intensities</a:t>
            </a:r>
            <a:r>
              <a:rPr lang="pl-PL" sz="2800" dirty="0"/>
              <a:t> → Log-</a:t>
            </a:r>
            <a:r>
              <a:rPr lang="pl-PL" sz="2800" dirty="0" err="1"/>
              <a:t>normal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 err="1"/>
              <a:t>Variant</a:t>
            </a:r>
            <a:r>
              <a:rPr lang="pl-PL" sz="2800" dirty="0"/>
              <a:t> allele </a:t>
            </a:r>
            <a:r>
              <a:rPr lang="pl-PL" sz="2800" dirty="0" err="1"/>
              <a:t>counts</a:t>
            </a:r>
            <a:r>
              <a:rPr lang="pl-PL" sz="2800" dirty="0"/>
              <a:t> → </a:t>
            </a:r>
            <a:r>
              <a:rPr lang="pl-PL" sz="2800" dirty="0" err="1"/>
              <a:t>Binomial</a:t>
            </a:r>
            <a:r>
              <a:rPr lang="pl-PL" sz="2800" dirty="0"/>
              <a:t> / Beta-</a:t>
            </a:r>
            <a:r>
              <a:rPr lang="pl-PL" sz="2800" dirty="0" err="1"/>
              <a:t>Binomial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 err="1"/>
              <a:t>Methylation</a:t>
            </a:r>
            <a:r>
              <a:rPr lang="pl-PL" sz="2800" dirty="0"/>
              <a:t> </a:t>
            </a:r>
            <a:r>
              <a:rPr lang="pl-PL" sz="2800" dirty="0" err="1"/>
              <a:t>proportions</a:t>
            </a:r>
            <a:r>
              <a:rPr lang="pl-PL" sz="2800" dirty="0"/>
              <a:t> → Beta </a:t>
            </a:r>
            <a:r>
              <a:rPr lang="pl-PL" sz="2800" dirty="0" err="1"/>
              <a:t>or</a:t>
            </a:r>
            <a:r>
              <a:rPr lang="pl-PL" sz="2800" dirty="0"/>
              <a:t> Beta-</a:t>
            </a:r>
            <a:r>
              <a:rPr lang="pl-PL" sz="2800" dirty="0" err="1"/>
              <a:t>Binomial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 err="1"/>
              <a:t>Microbiome</a:t>
            </a:r>
            <a:r>
              <a:rPr lang="pl-PL" sz="2800" dirty="0"/>
              <a:t> / </a:t>
            </a:r>
            <a:r>
              <a:rPr lang="pl-PL" sz="2800" dirty="0" err="1"/>
              <a:t>compositional</a:t>
            </a:r>
            <a:r>
              <a:rPr lang="pl-PL" sz="2800" dirty="0"/>
              <a:t> data → </a:t>
            </a:r>
            <a:r>
              <a:rPr lang="pl-PL" sz="2800" dirty="0" err="1"/>
              <a:t>Multinomial</a:t>
            </a:r>
            <a:r>
              <a:rPr lang="pl-PL" sz="2800" dirty="0"/>
              <a:t> / Dirichlet-</a:t>
            </a:r>
            <a:r>
              <a:rPr lang="pl-PL" sz="2800" dirty="0" err="1"/>
              <a:t>multinomial</a:t>
            </a:r>
            <a:endParaRPr lang="pl-PL" sz="2800" dirty="0"/>
          </a:p>
          <a:p>
            <a:pPr marL="457200" indent="-457200">
              <a:buFontTx/>
              <a:buChar char="-"/>
            </a:pPr>
            <a:r>
              <a:rPr lang="pl-PL" sz="2800" dirty="0" err="1"/>
              <a:t>Survival</a:t>
            </a:r>
            <a:r>
              <a:rPr lang="pl-PL" sz="2800" dirty="0"/>
              <a:t> </a:t>
            </a:r>
            <a:r>
              <a:rPr lang="pl-PL" sz="2800" dirty="0" err="1"/>
              <a:t>times</a:t>
            </a:r>
            <a:r>
              <a:rPr lang="pl-PL" sz="2800" dirty="0"/>
              <a:t> → </a:t>
            </a:r>
            <a:r>
              <a:rPr lang="pl-PL" sz="2800" dirty="0" err="1"/>
              <a:t>Exponential</a:t>
            </a:r>
            <a:r>
              <a:rPr lang="pl-PL" sz="2800" dirty="0"/>
              <a:t> / </a:t>
            </a:r>
            <a:r>
              <a:rPr lang="pl-PL" sz="2800" dirty="0" err="1"/>
              <a:t>Weibull</a:t>
            </a:r>
            <a:r>
              <a:rPr lang="pl-PL" sz="2800" dirty="0"/>
              <a:t> / Cox </a:t>
            </a:r>
            <a:r>
              <a:rPr lang="pl-PL" sz="2800" dirty="0" err="1"/>
              <a:t>proportional</a:t>
            </a:r>
            <a:r>
              <a:rPr lang="pl-PL" sz="2800" dirty="0"/>
              <a:t> </a:t>
            </a:r>
            <a:r>
              <a:rPr lang="pl-PL" sz="2800" dirty="0" err="1"/>
              <a:t>hazards</a:t>
            </a:r>
            <a:r>
              <a:rPr lang="pl-PL" sz="2800" dirty="0"/>
              <a:t> (</a:t>
            </a:r>
            <a:r>
              <a:rPr lang="pl-PL" sz="2800" dirty="0" err="1"/>
              <a:t>semi-parametric</a:t>
            </a:r>
            <a:r>
              <a:rPr lang="pl-PL" sz="2800" dirty="0"/>
              <a:t>).</a:t>
            </a:r>
          </a:p>
          <a:p>
            <a:pPr marL="457200" indent="-457200">
              <a:buFontTx/>
              <a:buChar char="-"/>
            </a:pPr>
            <a:r>
              <a:rPr lang="pl-PL" sz="2800" dirty="0" err="1"/>
              <a:t>Quality</a:t>
            </a:r>
            <a:r>
              <a:rPr lang="pl-PL" sz="2800" dirty="0"/>
              <a:t> </a:t>
            </a:r>
            <a:r>
              <a:rPr lang="pl-PL" sz="2800" dirty="0" err="1"/>
              <a:t>scores</a:t>
            </a:r>
            <a:r>
              <a:rPr lang="pl-PL" sz="2800" dirty="0"/>
              <a:t> → </a:t>
            </a:r>
            <a:r>
              <a:rPr lang="pl-PL" sz="2800" dirty="0" err="1"/>
              <a:t>Phred</a:t>
            </a:r>
            <a:r>
              <a:rPr lang="pl-PL" sz="2800" dirty="0"/>
              <a:t> Q </a:t>
            </a:r>
            <a:r>
              <a:rPr lang="pl-PL" sz="2800" dirty="0" err="1"/>
              <a:t>scores</a:t>
            </a:r>
            <a:r>
              <a:rPr lang="pl-PL" sz="2800" dirty="0"/>
              <a:t> (log-</a:t>
            </a:r>
            <a:r>
              <a:rPr lang="pl-PL" sz="2800" dirty="0" err="1"/>
              <a:t>odds</a:t>
            </a:r>
            <a:r>
              <a:rPr lang="pl-PL" sz="2800" dirty="0"/>
              <a:t> of error): not </a:t>
            </a:r>
            <a:r>
              <a:rPr lang="pl-PL" sz="2800" dirty="0" err="1"/>
              <a:t>normal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184942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B5709-2537-C6E7-00E9-E6BB7E1EC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25E4C0C-BD7A-F6FE-AC22-74C70D694E8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982D6CF-DF3D-7805-3E2E-D9F9D751762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Wason’s</a:t>
            </a:r>
            <a:r>
              <a:rPr lang="pl-PL" cap="small" spc="300" dirty="0">
                <a:latin typeface="Cambria" panose="02040503050406030204" pitchFamily="18" charset="0"/>
              </a:rPr>
              <a:t> 2-4-6 </a:t>
            </a:r>
            <a:r>
              <a:rPr lang="pl-PL" cap="small" spc="300" dirty="0" err="1">
                <a:latin typeface="Cambria" panose="02040503050406030204" pitchFamily="18" charset="0"/>
              </a:rPr>
              <a:t>task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430B342-BFB1-E27E-233E-CEC18AC4EE4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430B342-BFB1-E27E-233E-CEC18AC4EE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BCCF77B4-19A8-B7A2-0404-0801154E57C3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406FA6F5-479D-6477-9CDF-D0E68B03F688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8F6195E1-2B8B-80BA-A00C-4675E31C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1E3826BA-74D1-7589-EAFA-90E4C06A9EA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05FC630-999A-853B-0E4C-A0D7E32F0D3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D0673A6-E2A8-317D-F4D7-397DB96DE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37F6EBF-6092-A418-5BEE-B1EA89546599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536023E-7BC3-B8E5-0C3D-EC26AEF30238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CFC49D12-D903-E843-D1F0-86F233F5B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D10B6B4-2E5E-A2E5-E85D-FFE35750CE26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9538354-F923-A035-31BC-2510613EC3D9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97738418-19B5-6E93-80EE-3EC529569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39DE7FC-A9D9-6E2E-A04F-C6344E67B74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842BF80-FD3C-EEDB-2C56-959943AD780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70EBF23-22E5-2737-CC47-56188CF7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391D7AAE-67F1-2D1E-84CB-7571FBD9574B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D701F2E-678B-A6B3-D233-81A90F209488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94CDA0EF-EF48-5AAF-D5CD-32F7E01C4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D09B5B37-438F-F438-54FF-74F32058E58C}"/>
              </a:ext>
            </a:extLst>
          </p:cNvPr>
          <p:cNvSpPr/>
          <p:nvPr/>
        </p:nvSpPr>
        <p:spPr>
          <a:xfrm>
            <a:off x="4572000" y="3046817"/>
            <a:ext cx="4189615" cy="764366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2A5AA2C-2B33-692D-B25D-A05587FA5350}"/>
              </a:ext>
            </a:extLst>
          </p:cNvPr>
          <p:cNvSpPr txBox="1"/>
          <p:nvPr/>
        </p:nvSpPr>
        <p:spPr>
          <a:xfrm>
            <a:off x="4272742" y="3131775"/>
            <a:ext cx="4838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/>
              <a:t>What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the </a:t>
            </a:r>
            <a:r>
              <a:rPr lang="pl-PL" sz="2800" dirty="0" err="1"/>
              <a:t>pattern</a:t>
            </a:r>
            <a:r>
              <a:rPr lang="pl-PL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7714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BE796B-9A23-065E-8225-585A3CC99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EF0FFB5-67CC-BA23-7829-0839E4AD521F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51FB042A-62ED-DCD5-C8C4-339F88F7F43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Hypothesis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testing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AE11BA9-8599-EA90-40FC-BF34BB71E68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AE11BA9-8599-EA90-40FC-BF34BB71E6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4E22C05B-4911-4991-A962-021633873934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A36740C0-12CE-49FC-84D8-4D634D5E1923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456B71F3-1EB0-FF2E-3DEC-AB1A206CE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9B3E73C2-9B3A-4370-09D8-A3193D5CB19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EE3E960-685B-5B43-FF6F-1AE2D99EA4F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187FC4D-1EC1-09A6-CC05-AA5EFF87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E5FA614-85DB-C567-16BD-CF6B59A2B07D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0D6C3DB-0A33-C8A1-AD5B-94134947ADF0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A2EEB0EA-7CA5-F8E2-9324-477D8A84A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455A474-9FAF-CD46-E5E9-46709B57B073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8F20446-A856-E138-643B-1F81E9F79B86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CD5B69B7-4798-4082-DBD1-970079606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79E1BAB-E029-1B63-41EE-E69A056A8D3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E4F0FB8-448F-796D-039A-1548A6AD163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BC50EB6-18E5-A6EB-CDA0-2DA8A8090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7378C52B-CED3-8291-433C-05C83EA54DE9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41F8BAE-9E66-496B-E739-255637CE3E1F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6B895B8C-88C2-4145-EBCF-595BC87D8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6BF8FC9A-5979-71E1-C194-C2D6577FB652}"/>
              </a:ext>
            </a:extLst>
          </p:cNvPr>
          <p:cNvSpPr/>
          <p:nvPr/>
        </p:nvSpPr>
        <p:spPr>
          <a:xfrm>
            <a:off x="1682758" y="3436167"/>
            <a:ext cx="10295090" cy="16663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14575DF1-513D-09E4-15C9-2C7E133F8A9A}"/>
              </a:ext>
            </a:extLst>
          </p:cNvPr>
          <p:cNvSpPr txBox="1"/>
          <p:nvPr/>
        </p:nvSpPr>
        <p:spPr>
          <a:xfrm>
            <a:off x="2680100" y="3498765"/>
            <a:ext cx="9352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/>
              <a:t>Alternative</a:t>
            </a:r>
            <a:r>
              <a:rPr lang="pl-PL" sz="2800" b="1" dirty="0"/>
              <a:t> </a:t>
            </a:r>
            <a:r>
              <a:rPr lang="pl-PL" sz="2800" b="1" dirty="0" err="1"/>
              <a:t>hypothesis</a:t>
            </a:r>
            <a:r>
              <a:rPr lang="pl-PL" sz="2800" b="1" dirty="0"/>
              <a:t> (H₁):</a:t>
            </a:r>
            <a:r>
              <a:rPr lang="pl-PL" sz="2800" dirty="0"/>
              <a:t> </a:t>
            </a:r>
            <a:r>
              <a:rPr lang="pl-PL" sz="2800" dirty="0" err="1"/>
              <a:t>There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a </a:t>
            </a:r>
            <a:r>
              <a:rPr lang="pl-PL" sz="2800" dirty="0" err="1"/>
              <a:t>difference</a:t>
            </a:r>
            <a:r>
              <a:rPr lang="pl-PL" sz="2800" dirty="0"/>
              <a:t> </a:t>
            </a:r>
            <a:r>
              <a:rPr lang="pl-PL" sz="2800" dirty="0" err="1"/>
              <a:t>or</a:t>
            </a:r>
            <a:r>
              <a:rPr lang="pl-PL" sz="2800" dirty="0"/>
              <a:t> </a:t>
            </a:r>
            <a:r>
              <a:rPr lang="pl-PL" sz="2800" dirty="0" err="1"/>
              <a:t>effect</a:t>
            </a:r>
            <a:r>
              <a:rPr lang="pl-PL" sz="2800" dirty="0"/>
              <a:t>.</a:t>
            </a:r>
            <a:br>
              <a:rPr lang="pl-PL" sz="2800" dirty="0"/>
            </a:br>
            <a:r>
              <a:rPr lang="pl-PL" sz="2800" i="1" dirty="0" err="1"/>
              <a:t>Example</a:t>
            </a:r>
            <a:r>
              <a:rPr lang="pl-PL" sz="2800" i="1" dirty="0"/>
              <a:t>:</a:t>
            </a:r>
            <a:r>
              <a:rPr lang="pl-PL" sz="2800" dirty="0"/>
              <a:t> “</a:t>
            </a:r>
            <a:r>
              <a:rPr lang="pl-PL" sz="2800" dirty="0" err="1"/>
              <a:t>Gene</a:t>
            </a:r>
            <a:r>
              <a:rPr lang="pl-PL" sz="2800" dirty="0"/>
              <a:t> X </a:t>
            </a:r>
            <a:r>
              <a:rPr lang="pl-PL" sz="2800" dirty="0" err="1"/>
              <a:t>expression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different</a:t>
            </a:r>
            <a:r>
              <a:rPr lang="pl-PL" sz="2800" dirty="0"/>
              <a:t> in </a:t>
            </a:r>
            <a:r>
              <a:rPr lang="pl-PL" sz="2800" dirty="0" err="1"/>
              <a:t>healthy</a:t>
            </a:r>
            <a:r>
              <a:rPr lang="pl-PL" sz="2800" dirty="0"/>
              <a:t> vs </a:t>
            </a:r>
            <a:r>
              <a:rPr lang="pl-PL" sz="2800" dirty="0" err="1"/>
              <a:t>diseased</a:t>
            </a:r>
            <a:r>
              <a:rPr lang="pl-PL" sz="2800" dirty="0"/>
              <a:t> </a:t>
            </a:r>
            <a:r>
              <a:rPr lang="pl-PL" sz="2800" dirty="0" err="1"/>
              <a:t>tissues</a:t>
            </a:r>
            <a:r>
              <a:rPr lang="pl-PL" sz="2800" dirty="0"/>
              <a:t>.”</a:t>
            </a:r>
          </a:p>
        </p:txBody>
      </p:sp>
      <p:sp>
        <p:nvSpPr>
          <p:cNvPr id="23" name="Prostokąt zaokrąglony 22">
            <a:extLst>
              <a:ext uri="{FF2B5EF4-FFF2-40B4-BE49-F238E27FC236}">
                <a16:creationId xmlns:a16="http://schemas.microsoft.com/office/drawing/2014/main" id="{5F1380F6-B47F-4128-58F2-AA3B2C29726F}"/>
              </a:ext>
            </a:extLst>
          </p:cNvPr>
          <p:cNvSpPr/>
          <p:nvPr/>
        </p:nvSpPr>
        <p:spPr>
          <a:xfrm>
            <a:off x="2064699" y="5522822"/>
            <a:ext cx="9310255" cy="764366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BC5C9C63-5DE6-9D08-A7E8-916F5681D0DE}"/>
              </a:ext>
            </a:extLst>
          </p:cNvPr>
          <p:cNvSpPr txBox="1"/>
          <p:nvPr/>
        </p:nvSpPr>
        <p:spPr>
          <a:xfrm>
            <a:off x="1545772" y="5611987"/>
            <a:ext cx="10335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Design </a:t>
            </a:r>
            <a:r>
              <a:rPr lang="pl-PL" sz="2800" dirty="0" err="1"/>
              <a:t>experiment</a:t>
            </a:r>
            <a:r>
              <a:rPr lang="pl-PL" sz="2800" dirty="0"/>
              <a:t>, </a:t>
            </a:r>
            <a:r>
              <a:rPr lang="pl-PL" sz="2800" dirty="0" err="1"/>
              <a:t>which</a:t>
            </a:r>
            <a:r>
              <a:rPr lang="pl-PL" sz="2800" dirty="0"/>
              <a:t> </a:t>
            </a:r>
            <a:r>
              <a:rPr lang="pl-PL" sz="2800" dirty="0" err="1"/>
              <a:t>can</a:t>
            </a:r>
            <a:r>
              <a:rPr lang="pl-PL" sz="2800" dirty="0"/>
              <a:t> </a:t>
            </a:r>
            <a:r>
              <a:rPr lang="pl-PL" sz="2800" dirty="0" err="1"/>
              <a:t>distinguish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those</a:t>
            </a:r>
            <a:r>
              <a:rPr lang="pl-PL" sz="2800" dirty="0"/>
              <a:t> </a:t>
            </a:r>
            <a:r>
              <a:rPr lang="pl-PL" sz="2800" dirty="0" err="1"/>
              <a:t>two</a:t>
            </a:r>
            <a:endParaRPr lang="pl-PL" sz="2800" dirty="0"/>
          </a:p>
        </p:txBody>
      </p:sp>
      <p:pic>
        <p:nvPicPr>
          <p:cNvPr id="26" name="Grafika 25" descr="Myśl z wypełnieniem pełnym">
            <a:extLst>
              <a:ext uri="{FF2B5EF4-FFF2-40B4-BE49-F238E27FC236}">
                <a16:creationId xmlns:a16="http://schemas.microsoft.com/office/drawing/2014/main" id="{84F929FA-7EC3-C2D9-CCC8-B79B462565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5203" y="3730947"/>
            <a:ext cx="914400" cy="914400"/>
          </a:xfrm>
          <a:prstGeom prst="rect">
            <a:avLst/>
          </a:prstGeom>
        </p:spPr>
      </p:pic>
      <p:sp>
        <p:nvSpPr>
          <p:cNvPr id="27" name="Prostokąt zaokrąglony 26">
            <a:extLst>
              <a:ext uri="{FF2B5EF4-FFF2-40B4-BE49-F238E27FC236}">
                <a16:creationId xmlns:a16="http://schemas.microsoft.com/office/drawing/2014/main" id="{920B3962-5100-4D37-2D66-5A5C47FAB460}"/>
              </a:ext>
            </a:extLst>
          </p:cNvPr>
          <p:cNvSpPr/>
          <p:nvPr/>
        </p:nvSpPr>
        <p:spPr>
          <a:xfrm>
            <a:off x="1623029" y="1412110"/>
            <a:ext cx="10295090" cy="16663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918E0458-AE9F-7E4A-1814-E829BF80CC63}"/>
              </a:ext>
            </a:extLst>
          </p:cNvPr>
          <p:cNvSpPr txBox="1"/>
          <p:nvPr/>
        </p:nvSpPr>
        <p:spPr>
          <a:xfrm>
            <a:off x="2620371" y="1474708"/>
            <a:ext cx="9352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/>
              <a:t>Null</a:t>
            </a:r>
            <a:r>
              <a:rPr lang="pl-PL" sz="2800" b="1" dirty="0"/>
              <a:t> </a:t>
            </a:r>
            <a:r>
              <a:rPr lang="pl-PL" sz="2800" b="1" dirty="0" err="1"/>
              <a:t>hypothesis</a:t>
            </a:r>
            <a:r>
              <a:rPr lang="pl-PL" sz="2800" b="1" dirty="0"/>
              <a:t> (H₀):</a:t>
            </a:r>
            <a:r>
              <a:rPr lang="pl-PL" sz="2800" dirty="0"/>
              <a:t> </a:t>
            </a:r>
            <a:r>
              <a:rPr lang="pl-PL" sz="2800" dirty="0" err="1"/>
              <a:t>There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no </a:t>
            </a:r>
            <a:r>
              <a:rPr lang="pl-PL" sz="2800" dirty="0" err="1"/>
              <a:t>difference</a:t>
            </a:r>
            <a:r>
              <a:rPr lang="pl-PL" sz="2800" dirty="0"/>
              <a:t> </a:t>
            </a:r>
            <a:r>
              <a:rPr lang="pl-PL" sz="2800" dirty="0" err="1"/>
              <a:t>or</a:t>
            </a:r>
            <a:r>
              <a:rPr lang="pl-PL" sz="2800" dirty="0"/>
              <a:t> </a:t>
            </a:r>
            <a:r>
              <a:rPr lang="pl-PL" sz="2800" dirty="0" err="1"/>
              <a:t>effect</a:t>
            </a:r>
            <a:r>
              <a:rPr lang="pl-PL" sz="2800" dirty="0"/>
              <a:t>.</a:t>
            </a:r>
            <a:br>
              <a:rPr lang="pl-PL" sz="2800" dirty="0"/>
            </a:br>
            <a:r>
              <a:rPr lang="pl-PL" sz="2800" i="1" dirty="0" err="1"/>
              <a:t>Example</a:t>
            </a:r>
            <a:r>
              <a:rPr lang="pl-PL" sz="2800" i="1" dirty="0"/>
              <a:t>:</a:t>
            </a:r>
            <a:r>
              <a:rPr lang="pl-PL" sz="2800" dirty="0"/>
              <a:t> “</a:t>
            </a:r>
            <a:r>
              <a:rPr lang="pl-PL" sz="2800" dirty="0" err="1"/>
              <a:t>Gene</a:t>
            </a:r>
            <a:r>
              <a:rPr lang="pl-PL" sz="2800" dirty="0"/>
              <a:t> X </a:t>
            </a:r>
            <a:r>
              <a:rPr lang="pl-PL" sz="2800" dirty="0" err="1"/>
              <a:t>expression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the same in </a:t>
            </a:r>
            <a:r>
              <a:rPr lang="pl-PL" sz="2800" dirty="0" err="1"/>
              <a:t>healthy</a:t>
            </a:r>
            <a:r>
              <a:rPr lang="pl-PL" sz="2800" dirty="0"/>
              <a:t> and </a:t>
            </a:r>
            <a:r>
              <a:rPr lang="pl-PL" sz="2800" dirty="0" err="1"/>
              <a:t>diseased</a:t>
            </a:r>
            <a:r>
              <a:rPr lang="pl-PL" sz="2800" dirty="0"/>
              <a:t> </a:t>
            </a:r>
            <a:r>
              <a:rPr lang="pl-PL" sz="2800" dirty="0" err="1"/>
              <a:t>tissues</a:t>
            </a:r>
            <a:r>
              <a:rPr lang="pl-PL" sz="2800" dirty="0"/>
              <a:t>.”</a:t>
            </a:r>
          </a:p>
        </p:txBody>
      </p:sp>
      <p:pic>
        <p:nvPicPr>
          <p:cNvPr id="29" name="Grafika 28" descr="Myśl z wypełnieniem pełnym">
            <a:extLst>
              <a:ext uri="{FF2B5EF4-FFF2-40B4-BE49-F238E27FC236}">
                <a16:creationId xmlns:a16="http://schemas.microsoft.com/office/drawing/2014/main" id="{AFA75F41-C0A9-A833-7845-32F33BD109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25474" y="17068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88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878436-FB10-45C2-5CC1-9C3AE1FF5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E4AC626-99A6-58B4-10DB-3D463B037DA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DE3DB3C-7C10-4A9D-688B-990159C59E8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Type</a:t>
            </a:r>
            <a:r>
              <a:rPr lang="pl-PL" cap="small" spc="300" dirty="0">
                <a:latin typeface="Cambria" panose="02040503050406030204" pitchFamily="18" charset="0"/>
              </a:rPr>
              <a:t> I and II </a:t>
            </a:r>
            <a:r>
              <a:rPr lang="pl-PL" cap="small" spc="300" dirty="0" err="1">
                <a:latin typeface="Cambria" panose="02040503050406030204" pitchFamily="18" charset="0"/>
              </a:rPr>
              <a:t>errors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1A241EE-2A3B-0C79-BE94-8BE910C1FAD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1A241EE-2A3B-0C79-BE94-8BE910C1FA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1AD78300-F93D-A527-413A-321A38C107F0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8A763798-2115-995F-5AF4-B2E4183E6685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1148672B-91BB-9078-4389-6B4994FD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738684E1-436E-D6CC-87E4-67E08D1C359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1DAA54F-2423-1674-3D6D-20737D1225E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0F46DD4-551C-EFCB-7A36-E60E9DE06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6DBC7B6-E45D-A61E-E69D-1B58701CD041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A306604-CD8A-5CEC-B939-2E3C96A71473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BD58B02F-873C-8421-383A-45FDD174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FAA9A31-56BA-0307-B506-8CD48A62EC3C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03AE8B8-A6C4-7BA4-2BE9-A27D6D56A317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D093DA26-2D01-149D-E136-DA9E0D596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3B6EB58-DA86-7546-E50D-7ADFC6D074F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B1AF003-9A14-6609-C916-151B5B3C603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111DD0E-55B5-3AD1-AC81-A2727C434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8ABA15F6-ED00-99D0-D365-37AB7036CB97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A2D49FE5-6B67-5BB6-9DA0-1B38867C9335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284AC5A9-50D7-0C45-7150-7965E2CFD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1D1C4EDF-03F5-B72A-21BA-DD71F0C7FD04}"/>
              </a:ext>
            </a:extLst>
          </p:cNvPr>
          <p:cNvSpPr/>
          <p:nvPr/>
        </p:nvSpPr>
        <p:spPr>
          <a:xfrm>
            <a:off x="1682758" y="2193992"/>
            <a:ext cx="10295090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C9C00BA-5B92-2D23-28DB-80433967C5F0}"/>
              </a:ext>
            </a:extLst>
          </p:cNvPr>
          <p:cNvSpPr txBox="1"/>
          <p:nvPr/>
        </p:nvSpPr>
        <p:spPr>
          <a:xfrm>
            <a:off x="2680100" y="2256590"/>
            <a:ext cx="9352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/>
              <a:t>Type</a:t>
            </a:r>
            <a:r>
              <a:rPr lang="pl-PL" sz="2800" b="1" dirty="0"/>
              <a:t> I: </a:t>
            </a:r>
            <a:r>
              <a:rPr lang="pl-PL" sz="2800" dirty="0" err="1"/>
              <a:t>False</a:t>
            </a:r>
            <a:r>
              <a:rPr lang="pl-PL" sz="2800" dirty="0"/>
              <a:t> </a:t>
            </a:r>
            <a:r>
              <a:rPr lang="pl-PL" sz="2800" dirty="0" err="1"/>
              <a:t>positive</a:t>
            </a:r>
            <a:r>
              <a:rPr lang="pl-PL" sz="2800" dirty="0"/>
              <a:t> – </a:t>
            </a:r>
            <a:r>
              <a:rPr lang="pl-PL" sz="2800" dirty="0" err="1"/>
              <a:t>rejecting</a:t>
            </a:r>
            <a:r>
              <a:rPr lang="pl-PL" sz="2800" dirty="0"/>
              <a:t> H₀ </a:t>
            </a:r>
            <a:r>
              <a:rPr lang="pl-PL" sz="2800" dirty="0" err="1"/>
              <a:t>when</a:t>
            </a:r>
            <a:r>
              <a:rPr lang="pl-PL" sz="2800" dirty="0"/>
              <a:t> </a:t>
            </a:r>
            <a:r>
              <a:rPr lang="pl-PL" sz="2800" dirty="0" err="1"/>
              <a:t>it’s</a:t>
            </a:r>
            <a:r>
              <a:rPr lang="pl-PL" sz="2800" dirty="0"/>
              <a:t> </a:t>
            </a:r>
            <a:r>
              <a:rPr lang="pl-PL" sz="2800" dirty="0" err="1"/>
              <a:t>true</a:t>
            </a:r>
            <a:endParaRPr lang="pl-PL" sz="2800" dirty="0"/>
          </a:p>
          <a:p>
            <a:pPr algn="ctr"/>
            <a:r>
              <a:rPr lang="pl-PL" sz="2800" i="1" dirty="0" err="1"/>
              <a:t>Claiming</a:t>
            </a:r>
            <a:r>
              <a:rPr lang="pl-PL" sz="2800" i="1" dirty="0"/>
              <a:t> </a:t>
            </a:r>
            <a:r>
              <a:rPr lang="pl-PL" sz="2800" i="1" dirty="0" err="1"/>
              <a:t>Gene</a:t>
            </a:r>
            <a:r>
              <a:rPr lang="pl-PL" sz="2800" i="1" dirty="0"/>
              <a:t> X </a:t>
            </a:r>
            <a:r>
              <a:rPr lang="pl-PL" sz="2800" i="1" dirty="0" err="1"/>
              <a:t>is</a:t>
            </a:r>
            <a:r>
              <a:rPr lang="pl-PL" sz="2800" i="1" dirty="0"/>
              <a:t> </a:t>
            </a:r>
            <a:r>
              <a:rPr lang="pl-PL" sz="2800" i="1" dirty="0" err="1"/>
              <a:t>differentially</a:t>
            </a:r>
            <a:r>
              <a:rPr lang="pl-PL" sz="2800" i="1" dirty="0"/>
              <a:t> </a:t>
            </a:r>
            <a:r>
              <a:rPr lang="pl-PL" sz="2800" i="1" dirty="0" err="1"/>
              <a:t>expressed</a:t>
            </a:r>
            <a:r>
              <a:rPr lang="pl-PL" sz="2800" i="1" dirty="0"/>
              <a:t> </a:t>
            </a:r>
            <a:r>
              <a:rPr lang="pl-PL" sz="2800" i="1" dirty="0" err="1"/>
              <a:t>when</a:t>
            </a:r>
            <a:r>
              <a:rPr lang="pl-PL" sz="2800" i="1" dirty="0"/>
              <a:t> </a:t>
            </a:r>
            <a:r>
              <a:rPr lang="pl-PL" sz="2800" i="1" dirty="0" err="1"/>
              <a:t>it</a:t>
            </a:r>
            <a:r>
              <a:rPr lang="pl-PL" sz="2800" i="1" dirty="0"/>
              <a:t> </a:t>
            </a:r>
            <a:r>
              <a:rPr lang="pl-PL" sz="2800" i="1" dirty="0" err="1"/>
              <a:t>isn’t</a:t>
            </a:r>
            <a:endParaRPr lang="pl-PL" sz="2800" dirty="0"/>
          </a:p>
        </p:txBody>
      </p:sp>
      <p:sp>
        <p:nvSpPr>
          <p:cNvPr id="22" name="Prostokąt zaokrąglony 21">
            <a:extLst>
              <a:ext uri="{FF2B5EF4-FFF2-40B4-BE49-F238E27FC236}">
                <a16:creationId xmlns:a16="http://schemas.microsoft.com/office/drawing/2014/main" id="{D735486E-17D1-D4DA-4ECB-0E8AAE98749D}"/>
              </a:ext>
            </a:extLst>
          </p:cNvPr>
          <p:cNvSpPr/>
          <p:nvPr/>
        </p:nvSpPr>
        <p:spPr>
          <a:xfrm>
            <a:off x="1737252" y="4210241"/>
            <a:ext cx="10295090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C238BAE4-9AD9-9AFB-9A76-414020DBEA05}"/>
              </a:ext>
            </a:extLst>
          </p:cNvPr>
          <p:cNvSpPr txBox="1"/>
          <p:nvPr/>
        </p:nvSpPr>
        <p:spPr>
          <a:xfrm>
            <a:off x="2734594" y="4272839"/>
            <a:ext cx="9352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b="1" dirty="0" err="1"/>
              <a:t>Type</a:t>
            </a:r>
            <a:r>
              <a:rPr lang="pl-PL" sz="2800" b="1" dirty="0"/>
              <a:t> II: </a:t>
            </a:r>
            <a:r>
              <a:rPr lang="pl-PL" sz="2800" dirty="0" err="1"/>
              <a:t>False</a:t>
            </a:r>
            <a:r>
              <a:rPr lang="pl-PL" sz="2800" dirty="0"/>
              <a:t> </a:t>
            </a:r>
            <a:r>
              <a:rPr lang="pl-PL" sz="2800" dirty="0" err="1"/>
              <a:t>negative</a:t>
            </a:r>
            <a:r>
              <a:rPr lang="pl-PL" sz="2800" dirty="0"/>
              <a:t> – </a:t>
            </a:r>
            <a:r>
              <a:rPr lang="pl-PL" sz="2800" dirty="0" err="1"/>
              <a:t>failing</a:t>
            </a:r>
            <a:r>
              <a:rPr lang="pl-PL" sz="2800" dirty="0"/>
              <a:t> to </a:t>
            </a:r>
            <a:r>
              <a:rPr lang="pl-PL" sz="2800" dirty="0" err="1"/>
              <a:t>reject</a:t>
            </a:r>
            <a:r>
              <a:rPr lang="pl-PL" sz="2800" dirty="0"/>
              <a:t> H₀ </a:t>
            </a:r>
            <a:r>
              <a:rPr lang="pl-PL" sz="2800" dirty="0" err="1"/>
              <a:t>when</a:t>
            </a:r>
            <a:r>
              <a:rPr lang="pl-PL" sz="2800" dirty="0"/>
              <a:t> </a:t>
            </a:r>
            <a:r>
              <a:rPr lang="pl-PL" sz="2800" dirty="0" err="1"/>
              <a:t>it’s</a:t>
            </a:r>
            <a:r>
              <a:rPr lang="pl-PL" sz="2800" dirty="0"/>
              <a:t> </a:t>
            </a:r>
            <a:r>
              <a:rPr lang="pl-PL" sz="2800" dirty="0" err="1"/>
              <a:t>false</a:t>
            </a:r>
            <a:endParaRPr lang="pl-PL" sz="2800" dirty="0"/>
          </a:p>
          <a:p>
            <a:pPr algn="ctr"/>
            <a:r>
              <a:rPr lang="pl-PL" sz="2800" i="1" dirty="0" err="1"/>
              <a:t>Failing</a:t>
            </a:r>
            <a:r>
              <a:rPr lang="pl-PL" sz="2800" i="1" dirty="0"/>
              <a:t> to </a:t>
            </a:r>
            <a:r>
              <a:rPr lang="pl-PL" sz="2800" i="1" dirty="0" err="1"/>
              <a:t>detect</a:t>
            </a:r>
            <a:r>
              <a:rPr lang="pl-PL" sz="2800" i="1" dirty="0"/>
              <a:t> a </a:t>
            </a:r>
            <a:r>
              <a:rPr lang="pl-PL" sz="2800" i="1" dirty="0" err="1"/>
              <a:t>true</a:t>
            </a:r>
            <a:r>
              <a:rPr lang="pl-PL" sz="2800" i="1" dirty="0"/>
              <a:t> </a:t>
            </a:r>
            <a:r>
              <a:rPr lang="pl-PL" sz="2800" i="1" dirty="0" err="1"/>
              <a:t>difference</a:t>
            </a:r>
            <a:r>
              <a:rPr lang="pl-PL" sz="2800" i="1" dirty="0"/>
              <a:t> in </a:t>
            </a:r>
            <a:r>
              <a:rPr lang="pl-PL" sz="2800" i="1" dirty="0" err="1"/>
              <a:t>Gene</a:t>
            </a:r>
            <a:r>
              <a:rPr lang="pl-PL" sz="2800" i="1" dirty="0"/>
              <a:t> X </a:t>
            </a:r>
            <a:r>
              <a:rPr lang="pl-PL" sz="2800" i="1" dirty="0" err="1"/>
              <a:t>expression</a:t>
            </a:r>
            <a:endParaRPr lang="pl-PL" sz="2800" i="1" dirty="0"/>
          </a:p>
        </p:txBody>
      </p:sp>
      <p:pic>
        <p:nvPicPr>
          <p:cNvPr id="28" name="Grafika 27" descr="Zamykać z wypełnieniem pełnym">
            <a:extLst>
              <a:ext uri="{FF2B5EF4-FFF2-40B4-BE49-F238E27FC236}">
                <a16:creationId xmlns:a16="http://schemas.microsoft.com/office/drawing/2014/main" id="{1AF733B6-81C3-F6C8-7EAA-5CE4F5C6F7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01031" y="2264328"/>
            <a:ext cx="914400" cy="914400"/>
          </a:xfrm>
          <a:prstGeom prst="rect">
            <a:avLst/>
          </a:prstGeom>
        </p:spPr>
      </p:pic>
      <p:pic>
        <p:nvPicPr>
          <p:cNvPr id="29" name="Grafika 28" descr="Zamykać z wypełnieniem pełnym">
            <a:extLst>
              <a:ext uri="{FF2B5EF4-FFF2-40B4-BE49-F238E27FC236}">
                <a16:creationId xmlns:a16="http://schemas.microsoft.com/office/drawing/2014/main" id="{2374804B-862A-3F4C-BD29-8B2281B35C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77646" y="43386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62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BAE8E0-EDA4-3026-D76F-42D18A0A3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6572F35-2666-2176-4CCF-F6A30A218712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131A457-C444-5778-7BDE-6BDD76B197C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P-</a:t>
            </a:r>
            <a:r>
              <a:rPr lang="pl-PL" cap="small" spc="300" dirty="0" err="1">
                <a:latin typeface="Cambria" panose="02040503050406030204" pitchFamily="18" charset="0"/>
              </a:rPr>
              <a:t>value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753BE3E-0DA3-0A36-1986-6B1DFF2B679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753BE3E-0DA3-0A36-1986-6B1DFF2B67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A70991D8-3B20-A94A-88F6-1FDB913392E0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D517B870-3F18-9F06-4290-CC63F410F75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6039D149-B0EA-D8DF-AA48-D8E6081B5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6B8DF7D9-4EE0-AD10-4070-8A1BF031647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93F7C48-173A-D51A-B1E0-556259FCD66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6AFB4FA-D094-5980-CCD1-B980A80B6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5B15C05-566C-0F40-A603-95ED3534A841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B457775-752F-0622-D3A5-28785B28BE96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98365A6C-945B-AB50-8F01-76A040E99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6A8355E-00AA-0D45-1096-5E3A3294D6FB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F48CA96-E67D-3A93-D913-73F5C1945E99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DD1A3D7E-1CB9-9779-EF23-BC440DCE2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D7A366C-7C85-4AF9-2CBF-E7E057FBF30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8685E22-418A-56C6-CCA0-1600C91D725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9F4C24E-66ED-BE9D-3F81-0A0BB7C97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82201A4-A45B-F703-67A7-89C3A5677792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E2F98863-DB9E-CB6D-5A71-E881814687D8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98D551C8-A7B1-4AEA-55E2-24013701A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18E16626-41C4-79D8-C73D-4E8606963889}"/>
              </a:ext>
            </a:extLst>
          </p:cNvPr>
          <p:cNvSpPr/>
          <p:nvPr/>
        </p:nvSpPr>
        <p:spPr>
          <a:xfrm>
            <a:off x="1647595" y="2059163"/>
            <a:ext cx="10295090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9BA3DEC-EE4E-2BC6-E61E-ECF563AA302C}"/>
              </a:ext>
            </a:extLst>
          </p:cNvPr>
          <p:cNvSpPr txBox="1"/>
          <p:nvPr/>
        </p:nvSpPr>
        <p:spPr>
          <a:xfrm>
            <a:off x="2644937" y="2121761"/>
            <a:ext cx="9352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/>
              <a:t>If</a:t>
            </a:r>
            <a:r>
              <a:rPr lang="pl-PL" sz="2800" dirty="0"/>
              <a:t> H₀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true</a:t>
            </a:r>
            <a:r>
              <a:rPr lang="pl-PL" sz="2800" dirty="0"/>
              <a:t>, </a:t>
            </a:r>
            <a:r>
              <a:rPr lang="pl-PL" sz="2800" dirty="0" err="1"/>
              <a:t>how</a:t>
            </a:r>
            <a:r>
              <a:rPr lang="pl-PL" sz="2800" dirty="0"/>
              <a:t> </a:t>
            </a:r>
            <a:r>
              <a:rPr lang="pl-PL" sz="2800" dirty="0" err="1"/>
              <a:t>probable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to </a:t>
            </a:r>
            <a:r>
              <a:rPr lang="pl-PL" sz="2800" dirty="0" err="1"/>
              <a:t>observe</a:t>
            </a:r>
            <a:r>
              <a:rPr lang="pl-PL" sz="2800" dirty="0"/>
              <a:t> data </a:t>
            </a:r>
            <a:r>
              <a:rPr lang="pl-PL" sz="2800" dirty="0" err="1"/>
              <a:t>at</a:t>
            </a:r>
            <a:r>
              <a:rPr lang="pl-PL" sz="2800" dirty="0"/>
              <a:t> </a:t>
            </a:r>
            <a:r>
              <a:rPr lang="pl-PL" sz="2800" dirty="0" err="1"/>
              <a:t>least</a:t>
            </a:r>
            <a:r>
              <a:rPr lang="pl-PL" sz="2800" dirty="0"/>
              <a:t> as </a:t>
            </a:r>
            <a:r>
              <a:rPr lang="pl-PL" sz="2800" dirty="0" err="1"/>
              <a:t>extreme</a:t>
            </a:r>
            <a:r>
              <a:rPr lang="pl-PL" sz="2800" dirty="0"/>
              <a:t> as </a:t>
            </a:r>
            <a:r>
              <a:rPr lang="pl-PL" sz="2800" dirty="0" err="1"/>
              <a:t>ours</a:t>
            </a:r>
            <a:r>
              <a:rPr lang="pl-PL" sz="2800" dirty="0"/>
              <a:t>?</a:t>
            </a:r>
            <a:endParaRPr lang="pl-PL" sz="2800" i="1" dirty="0"/>
          </a:p>
        </p:txBody>
      </p:sp>
      <p:pic>
        <p:nvPicPr>
          <p:cNvPr id="23" name="Grafika 22" descr="Znak zapytania z wypełnieniem pełnym">
            <a:extLst>
              <a:ext uri="{FF2B5EF4-FFF2-40B4-BE49-F238E27FC236}">
                <a16:creationId xmlns:a16="http://schemas.microsoft.com/office/drawing/2014/main" id="{574AA24C-C126-006B-5310-2BDF34AC12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4657" y="2159168"/>
            <a:ext cx="914400" cy="914400"/>
          </a:xfrm>
          <a:prstGeom prst="rect">
            <a:avLst/>
          </a:prstGeom>
        </p:spPr>
      </p:pic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F40887A3-F61D-0555-F4FE-4BB2E512C29E}"/>
              </a:ext>
            </a:extLst>
          </p:cNvPr>
          <p:cNvSpPr/>
          <p:nvPr/>
        </p:nvSpPr>
        <p:spPr>
          <a:xfrm>
            <a:off x="1662109" y="3796076"/>
            <a:ext cx="10295090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05283386-7D89-1462-0547-EE3E33D78B4B}"/>
              </a:ext>
            </a:extLst>
          </p:cNvPr>
          <p:cNvSpPr txBox="1"/>
          <p:nvPr/>
        </p:nvSpPr>
        <p:spPr>
          <a:xfrm>
            <a:off x="2659451" y="3858674"/>
            <a:ext cx="93522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/>
              <a:t>Usually</a:t>
            </a:r>
            <a:r>
              <a:rPr lang="pl-PL" sz="2800" dirty="0"/>
              <a:t> p &lt; 0.05 </a:t>
            </a:r>
            <a:r>
              <a:rPr lang="pl-PL" sz="2800" dirty="0" err="1"/>
              <a:t>taken</a:t>
            </a:r>
            <a:r>
              <a:rPr lang="pl-PL" sz="2800" dirty="0"/>
              <a:t> as </a:t>
            </a:r>
            <a:r>
              <a:rPr lang="pl-PL" sz="2800" dirty="0" err="1"/>
              <a:t>cutoff</a:t>
            </a:r>
            <a:r>
              <a:rPr lang="pl-PL" sz="2800" dirty="0"/>
              <a:t> -&gt; </a:t>
            </a:r>
            <a:r>
              <a:rPr lang="pl-PL" sz="2800" dirty="0" err="1"/>
              <a:t>reject</a:t>
            </a:r>
            <a:r>
              <a:rPr lang="pl-PL" sz="2800" dirty="0"/>
              <a:t> H₀. </a:t>
            </a:r>
          </a:p>
          <a:p>
            <a:pPr algn="ctr"/>
            <a:r>
              <a:rPr lang="pl-PL" sz="2800" i="1" dirty="0" err="1"/>
              <a:t>Why</a:t>
            </a:r>
            <a:r>
              <a:rPr lang="pl-PL" sz="2800" i="1" dirty="0"/>
              <a:t> </a:t>
            </a:r>
            <a:r>
              <a:rPr lang="pl-PL" sz="2800" i="1" dirty="0" err="1"/>
              <a:t>this</a:t>
            </a:r>
            <a:r>
              <a:rPr lang="pl-PL" sz="2800" i="1" dirty="0"/>
              <a:t> </a:t>
            </a:r>
            <a:r>
              <a:rPr lang="pl-PL" sz="2800" i="1" dirty="0" err="1"/>
              <a:t>value</a:t>
            </a:r>
            <a:r>
              <a:rPr lang="pl-PL" sz="2800" i="1" dirty="0"/>
              <a:t>?</a:t>
            </a:r>
          </a:p>
        </p:txBody>
      </p:sp>
      <p:sp>
        <p:nvSpPr>
          <p:cNvPr id="27" name="Prostokąt zaokrąglony 26">
            <a:extLst>
              <a:ext uri="{FF2B5EF4-FFF2-40B4-BE49-F238E27FC236}">
                <a16:creationId xmlns:a16="http://schemas.microsoft.com/office/drawing/2014/main" id="{AF9F55B2-71A3-9414-0CD6-C4090F358D07}"/>
              </a:ext>
            </a:extLst>
          </p:cNvPr>
          <p:cNvSpPr/>
          <p:nvPr/>
        </p:nvSpPr>
        <p:spPr>
          <a:xfrm>
            <a:off x="1755331" y="5347188"/>
            <a:ext cx="10295090" cy="702484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29B8FA2E-41D2-F5F2-3FCF-E2ED2A67A41E}"/>
              </a:ext>
            </a:extLst>
          </p:cNvPr>
          <p:cNvSpPr txBox="1"/>
          <p:nvPr/>
        </p:nvSpPr>
        <p:spPr>
          <a:xfrm>
            <a:off x="2226755" y="5436820"/>
            <a:ext cx="9352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P-</a:t>
            </a:r>
            <a:r>
              <a:rPr lang="pl-PL" sz="2800" dirty="0" err="1"/>
              <a:t>value</a:t>
            </a:r>
            <a:r>
              <a:rPr lang="pl-PL" sz="2800" dirty="0"/>
              <a:t> </a:t>
            </a:r>
            <a:r>
              <a:rPr lang="pl-PL" sz="2800" dirty="0" err="1"/>
              <a:t>does</a:t>
            </a:r>
            <a:r>
              <a:rPr lang="pl-PL" sz="2800" dirty="0"/>
              <a:t> not </a:t>
            </a:r>
            <a:r>
              <a:rPr lang="pl-PL" sz="2800" dirty="0" err="1"/>
              <a:t>give</a:t>
            </a:r>
            <a:r>
              <a:rPr lang="pl-PL" sz="2800" dirty="0"/>
              <a:t> the </a:t>
            </a:r>
            <a:r>
              <a:rPr lang="pl-PL" sz="2800" dirty="0" err="1"/>
              <a:t>probability</a:t>
            </a:r>
            <a:r>
              <a:rPr lang="pl-PL" sz="2800" dirty="0"/>
              <a:t> </a:t>
            </a:r>
            <a:r>
              <a:rPr lang="pl-PL" sz="2800" dirty="0" err="1"/>
              <a:t>that</a:t>
            </a:r>
            <a:r>
              <a:rPr lang="pl-PL" sz="2800" dirty="0"/>
              <a:t> H₀ </a:t>
            </a:r>
            <a:r>
              <a:rPr lang="pl-PL" sz="2800" dirty="0" err="1"/>
              <a:t>is</a:t>
            </a:r>
            <a:r>
              <a:rPr lang="pl-PL" sz="2800" dirty="0"/>
              <a:t> True!</a:t>
            </a:r>
            <a:endParaRPr lang="pl-PL" sz="2800" i="1" dirty="0"/>
          </a:p>
        </p:txBody>
      </p:sp>
    </p:spTree>
    <p:extLst>
      <p:ext uri="{BB962C8B-B14F-4D97-AF65-F5344CB8AC3E}">
        <p14:creationId xmlns:p14="http://schemas.microsoft.com/office/powerpoint/2010/main" val="999724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FA2FD-E3F9-9E83-EF6A-7D0E55086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B29D1A5-6A76-3881-7C68-89E6E34D198F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D9F9423E-3753-7A96-D1E1-AD3EE838284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P-Value pros and </a:t>
            </a:r>
            <a:r>
              <a:rPr lang="pl-PL" cap="small" spc="300" dirty="0" err="1">
                <a:latin typeface="Cambria" panose="02040503050406030204" pitchFamily="18" charset="0"/>
              </a:rPr>
              <a:t>cons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494B9AF-38FA-FAE1-2FE4-4F39E43817F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494B9AF-38FA-FAE1-2FE4-4F39E43817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77490EC3-D948-99CE-C304-27EA6ECAF23E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18952696-680E-521D-0D0E-9F15A0E75AE5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2605FC7F-4705-CDA1-89E2-B9FD1453A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BA9D04EC-BF77-38C4-099E-DCB48E57BF0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C86833D5-0A71-9C82-C5BA-F352D7007A0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2779592-F57C-4953-5F49-9EC3CB66E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50253FE-17B9-B16F-2459-D71532F41E4C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F9CCE93-078A-5EB5-1DD0-F88613D4FCE0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A3D7F9C6-196D-549A-2009-05C6F72E5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F4C8C42-54CE-D164-305F-F350DD283368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806E7FF-A29E-CA56-8AD0-ED99A234CFC7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3F5917A7-8A8E-1C2D-5347-CA0D9B4D6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20F3007-7690-7B02-A672-EF785D2F279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56E50B2-0CD6-D963-8898-8104661F3F0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133EDA16-959A-A426-8E78-8FCD5DB38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353B25D0-83B8-0CC2-00D7-C481B1C1610D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0F8FF37-94C2-E45B-4064-757C2A9C97B9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35E7DA10-A69E-6BD3-5B25-2881787D3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8B122185-A2B5-60B2-262E-9CC881291082}"/>
              </a:ext>
            </a:extLst>
          </p:cNvPr>
          <p:cNvGrpSpPr/>
          <p:nvPr/>
        </p:nvGrpSpPr>
        <p:grpSpPr>
          <a:xfrm>
            <a:off x="1737252" y="1670184"/>
            <a:ext cx="10295090" cy="1209180"/>
            <a:chOff x="1682758" y="2193992"/>
            <a:chExt cx="10295090" cy="1209180"/>
          </a:xfrm>
        </p:grpSpPr>
        <p:sp>
          <p:nvSpPr>
            <p:cNvPr id="8" name="Prostokąt zaokrąglony 7">
              <a:extLst>
                <a:ext uri="{FF2B5EF4-FFF2-40B4-BE49-F238E27FC236}">
                  <a16:creationId xmlns:a16="http://schemas.microsoft.com/office/drawing/2014/main" id="{7280F2D6-5E17-D5A6-7457-FB1018EC69CA}"/>
                </a:ext>
              </a:extLst>
            </p:cNvPr>
            <p:cNvSpPr/>
            <p:nvPr/>
          </p:nvSpPr>
          <p:spPr>
            <a:xfrm>
              <a:off x="1682758" y="2193992"/>
              <a:ext cx="10295090" cy="1209180"/>
            </a:xfrm>
            <a:prstGeom prst="roundRect">
              <a:avLst>
                <a:gd name="adj" fmla="val 256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56950499-1E93-554A-F90E-6CB3CA5EE1D0}"/>
                </a:ext>
              </a:extLst>
            </p:cNvPr>
            <p:cNvSpPr txBox="1"/>
            <p:nvPr/>
          </p:nvSpPr>
          <p:spPr>
            <a:xfrm>
              <a:off x="2480694" y="2459918"/>
              <a:ext cx="9352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/>
                <a:t>“p &lt; 0.05 = </a:t>
              </a:r>
              <a:r>
                <a:rPr lang="pl-PL" sz="2800" dirty="0" err="1"/>
                <a:t>important</a:t>
              </a:r>
              <a:r>
                <a:rPr lang="pl-PL" sz="2800" dirty="0"/>
                <a:t>”</a:t>
              </a:r>
            </a:p>
          </p:txBody>
        </p:sp>
        <p:pic>
          <p:nvPicPr>
            <p:cNvPr id="10" name="Grafika 9" descr="Zamykać z wypełnieniem pełnym">
              <a:extLst>
                <a:ext uri="{FF2B5EF4-FFF2-40B4-BE49-F238E27FC236}">
                  <a16:creationId xmlns:a16="http://schemas.microsoft.com/office/drawing/2014/main" id="{DE91A69D-7024-4324-087F-958687FA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01031" y="2264328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8738B40E-F5B9-2DF4-039E-6EA6870A74C3}"/>
              </a:ext>
            </a:extLst>
          </p:cNvPr>
          <p:cNvGrpSpPr/>
          <p:nvPr/>
        </p:nvGrpSpPr>
        <p:grpSpPr>
          <a:xfrm>
            <a:off x="1737252" y="3239390"/>
            <a:ext cx="10295090" cy="1209180"/>
            <a:chOff x="1682758" y="3763198"/>
            <a:chExt cx="10295090" cy="1209180"/>
          </a:xfrm>
        </p:grpSpPr>
        <p:sp>
          <p:nvSpPr>
            <p:cNvPr id="22" name="Prostokąt zaokrąglony 21">
              <a:extLst>
                <a:ext uri="{FF2B5EF4-FFF2-40B4-BE49-F238E27FC236}">
                  <a16:creationId xmlns:a16="http://schemas.microsoft.com/office/drawing/2014/main" id="{CC912E9B-DD57-5FE3-BF79-8E475C01A863}"/>
                </a:ext>
              </a:extLst>
            </p:cNvPr>
            <p:cNvSpPr/>
            <p:nvPr/>
          </p:nvSpPr>
          <p:spPr>
            <a:xfrm>
              <a:off x="1682758" y="3763198"/>
              <a:ext cx="10295090" cy="1209180"/>
            </a:xfrm>
            <a:prstGeom prst="roundRect">
              <a:avLst>
                <a:gd name="adj" fmla="val 256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pole tekstowe 22">
              <a:extLst>
                <a:ext uri="{FF2B5EF4-FFF2-40B4-BE49-F238E27FC236}">
                  <a16:creationId xmlns:a16="http://schemas.microsoft.com/office/drawing/2014/main" id="{6DA9027D-0559-014F-A7C8-42212166C0E6}"/>
                </a:ext>
              </a:extLst>
            </p:cNvPr>
            <p:cNvSpPr txBox="1"/>
            <p:nvPr/>
          </p:nvSpPr>
          <p:spPr>
            <a:xfrm>
              <a:off x="2480694" y="4027975"/>
              <a:ext cx="9352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 err="1"/>
                <a:t>Ignoring</a:t>
              </a:r>
              <a:r>
                <a:rPr lang="pl-PL" sz="2800" dirty="0"/>
                <a:t> </a:t>
              </a:r>
              <a:r>
                <a:rPr lang="pl-PL" sz="2800" dirty="0" err="1"/>
                <a:t>multiple</a:t>
              </a:r>
              <a:r>
                <a:rPr lang="pl-PL" sz="2800" dirty="0"/>
                <a:t> </a:t>
              </a:r>
              <a:r>
                <a:rPr lang="pl-PL" sz="2800" dirty="0" err="1"/>
                <a:t>testing</a:t>
              </a:r>
              <a:endParaRPr lang="pl-PL" sz="2800" dirty="0"/>
            </a:p>
          </p:txBody>
        </p:sp>
        <p:pic>
          <p:nvPicPr>
            <p:cNvPr id="24" name="Grafika 23" descr="Zamykać z wypełnieniem pełnym">
              <a:extLst>
                <a:ext uri="{FF2B5EF4-FFF2-40B4-BE49-F238E27FC236}">
                  <a16:creationId xmlns:a16="http://schemas.microsoft.com/office/drawing/2014/main" id="{B12F5D69-D884-89A4-D877-358DFCC4F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01031" y="3833534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B8FE34E9-C64A-FC90-5199-1BDFB8B46673}"/>
              </a:ext>
            </a:extLst>
          </p:cNvPr>
          <p:cNvGrpSpPr/>
          <p:nvPr/>
        </p:nvGrpSpPr>
        <p:grpSpPr>
          <a:xfrm>
            <a:off x="1737252" y="4808596"/>
            <a:ext cx="10295090" cy="1209180"/>
            <a:chOff x="1682758" y="5332404"/>
            <a:chExt cx="10295090" cy="1209180"/>
          </a:xfrm>
        </p:grpSpPr>
        <p:sp>
          <p:nvSpPr>
            <p:cNvPr id="25" name="Prostokąt zaokrąglony 24">
              <a:extLst>
                <a:ext uri="{FF2B5EF4-FFF2-40B4-BE49-F238E27FC236}">
                  <a16:creationId xmlns:a16="http://schemas.microsoft.com/office/drawing/2014/main" id="{0625DC18-FF5B-601D-0344-54593DA07B09}"/>
                </a:ext>
              </a:extLst>
            </p:cNvPr>
            <p:cNvSpPr/>
            <p:nvPr/>
          </p:nvSpPr>
          <p:spPr>
            <a:xfrm>
              <a:off x="1682758" y="5332404"/>
              <a:ext cx="10295090" cy="1209180"/>
            </a:xfrm>
            <a:prstGeom prst="roundRect">
              <a:avLst>
                <a:gd name="adj" fmla="val 25636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ole tekstowe 25">
              <a:extLst>
                <a:ext uri="{FF2B5EF4-FFF2-40B4-BE49-F238E27FC236}">
                  <a16:creationId xmlns:a16="http://schemas.microsoft.com/office/drawing/2014/main" id="{27A1FE3E-470C-0B9E-FA6F-5CE9E45F7D7D}"/>
                </a:ext>
              </a:extLst>
            </p:cNvPr>
            <p:cNvSpPr txBox="1"/>
            <p:nvPr/>
          </p:nvSpPr>
          <p:spPr>
            <a:xfrm>
              <a:off x="2625606" y="5675384"/>
              <a:ext cx="9352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/>
                <a:t>Not </a:t>
              </a:r>
              <a:r>
                <a:rPr lang="pl-PL" sz="2800" dirty="0" err="1"/>
                <a:t>reporting</a:t>
              </a:r>
              <a:r>
                <a:rPr lang="pl-PL" sz="2800" dirty="0"/>
                <a:t> </a:t>
              </a:r>
              <a:r>
                <a:rPr lang="pl-PL" sz="2800" dirty="0" err="1"/>
                <a:t>effects</a:t>
              </a:r>
              <a:r>
                <a:rPr lang="pl-PL" sz="2800" dirty="0"/>
                <a:t> of </a:t>
              </a:r>
              <a:r>
                <a:rPr lang="pl-PL" sz="2800" dirty="0" err="1"/>
                <a:t>size</a:t>
              </a:r>
              <a:endParaRPr lang="pl-PL" sz="2800" dirty="0"/>
            </a:p>
          </p:txBody>
        </p:sp>
        <p:pic>
          <p:nvPicPr>
            <p:cNvPr id="27" name="Grafika 26" descr="Zamykać z wypełnieniem pełnym">
              <a:extLst>
                <a:ext uri="{FF2B5EF4-FFF2-40B4-BE49-F238E27FC236}">
                  <a16:creationId xmlns:a16="http://schemas.microsoft.com/office/drawing/2014/main" id="{5AC7568B-9259-C6A1-C487-56C22D305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001031" y="540274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270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770FA-95AB-C847-C4ED-91675FE7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8E42703-D2DB-A830-4983-B881D68D3F25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52E9821F-0710-4B55-B499-B36FBA3A90B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Context</a:t>
            </a:r>
            <a:r>
              <a:rPr lang="pl-PL" cap="small" spc="300" dirty="0">
                <a:latin typeface="Cambria" panose="02040503050406030204" pitchFamily="18" charset="0"/>
              </a:rPr>
              <a:t>, </a:t>
            </a:r>
            <a:r>
              <a:rPr lang="pl-PL" cap="small" spc="300" dirty="0" err="1">
                <a:latin typeface="Cambria" panose="02040503050406030204" pitchFamily="18" charset="0"/>
              </a:rPr>
              <a:t>size</a:t>
            </a:r>
            <a:r>
              <a:rPr lang="pl-PL" cap="small" spc="300" dirty="0">
                <a:latin typeface="Cambria" panose="02040503050406030204" pitchFamily="18" charset="0"/>
              </a:rPr>
              <a:t>, </a:t>
            </a:r>
            <a:r>
              <a:rPr lang="pl-PL" cap="small" spc="300" dirty="0" err="1">
                <a:latin typeface="Cambria" panose="02040503050406030204" pitchFamily="18" charset="0"/>
              </a:rPr>
              <a:t>replication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314EDC2-C123-1ADD-ABFF-0D7452885FD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314EDC2-C123-1ADD-ABFF-0D7452885F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F634A85F-4983-7B68-CB87-36FDA2B0C456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D1573063-DCFA-1D74-A180-F0FE12A3631D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6247CCCA-3995-4776-5286-3F4996A0E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086DD197-73F9-F5FB-0C07-E3644EA3B03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DA4B22B-604A-FEDA-8730-B1A304C72E7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A615409-DA17-397E-27F1-FEFDD6CEA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909576C-6850-5BDB-D5C8-A90163472618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FD3F0D8-00FF-9BEC-B299-83727D82B45C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090E2B7B-AA51-A156-439F-2A1B0B89B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B14E009-B6D3-4B54-5772-0C2ABD570C93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375F874-90BE-04C2-9BE5-D6DD1C433C8D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35C53A2D-FF4A-8C27-D5E2-B0254541B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CB69B94-FB31-4B4E-49E7-4DC30B52170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AA5EC4C-1CE0-5C7B-7D6E-BA046EEC3FC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9EF9385-6CD9-E349-B367-F9CD9A56D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02AE0B4B-44E8-C456-B568-10E14049824E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830361A-C10B-03B0-5160-10D80D8C0EF7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578C9C16-1215-6971-82CC-96EAC38B9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23" name="Prostokąt zaokrąglony 22">
            <a:extLst>
              <a:ext uri="{FF2B5EF4-FFF2-40B4-BE49-F238E27FC236}">
                <a16:creationId xmlns:a16="http://schemas.microsoft.com/office/drawing/2014/main" id="{48482B85-A1F0-F54F-2A75-F8997F1D0E5D}"/>
              </a:ext>
            </a:extLst>
          </p:cNvPr>
          <p:cNvSpPr/>
          <p:nvPr/>
        </p:nvSpPr>
        <p:spPr>
          <a:xfrm>
            <a:off x="3233543" y="1670184"/>
            <a:ext cx="6655007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2B72C553-548A-D6D2-BBD6-CCF5CD24A606}"/>
              </a:ext>
            </a:extLst>
          </p:cNvPr>
          <p:cNvSpPr txBox="1"/>
          <p:nvPr/>
        </p:nvSpPr>
        <p:spPr>
          <a:xfrm>
            <a:off x="4343767" y="1720666"/>
            <a:ext cx="5544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Effect</a:t>
            </a:r>
            <a:r>
              <a:rPr lang="pl-PL" sz="2800" dirty="0"/>
              <a:t> </a:t>
            </a:r>
            <a:r>
              <a:rPr lang="pl-PL" sz="2800" dirty="0" err="1"/>
              <a:t>size</a:t>
            </a:r>
            <a:r>
              <a:rPr lang="pl-PL" sz="2800" dirty="0"/>
              <a:t>: How big </a:t>
            </a:r>
            <a:r>
              <a:rPr lang="pl-PL" sz="2800" dirty="0" err="1"/>
              <a:t>is</a:t>
            </a:r>
            <a:r>
              <a:rPr lang="pl-PL" sz="2800" dirty="0"/>
              <a:t> the </a:t>
            </a:r>
            <a:r>
              <a:rPr lang="pl-PL" sz="2800" dirty="0" err="1"/>
              <a:t>difference</a:t>
            </a:r>
            <a:r>
              <a:rPr lang="pl-PL" sz="2800" dirty="0"/>
              <a:t> in </a:t>
            </a:r>
            <a:r>
              <a:rPr lang="pl-PL" sz="2800" dirty="0" err="1"/>
              <a:t>expression</a:t>
            </a:r>
            <a:r>
              <a:rPr lang="pl-PL" sz="2800" dirty="0"/>
              <a:t>? (</a:t>
            </a:r>
            <a:r>
              <a:rPr lang="pl-PL" sz="2800" dirty="0" err="1"/>
              <a:t>fold</a:t>
            </a:r>
            <a:r>
              <a:rPr lang="pl-PL" sz="2800" dirty="0"/>
              <a:t> </a:t>
            </a:r>
            <a:r>
              <a:rPr lang="pl-PL" sz="2800" dirty="0" err="1"/>
              <a:t>change</a:t>
            </a:r>
            <a:r>
              <a:rPr lang="pl-PL" sz="2800" dirty="0"/>
              <a:t>, log2FC)</a:t>
            </a:r>
          </a:p>
        </p:txBody>
      </p:sp>
      <p:pic>
        <p:nvPicPr>
          <p:cNvPr id="32" name="Grafika 31" descr="Znak zapytania z wypełnieniem pełnym">
            <a:extLst>
              <a:ext uri="{FF2B5EF4-FFF2-40B4-BE49-F238E27FC236}">
                <a16:creationId xmlns:a16="http://schemas.microsoft.com/office/drawing/2014/main" id="{5804900E-BF9E-589D-49DC-E87118B805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29367" y="1740520"/>
            <a:ext cx="914400" cy="914400"/>
          </a:xfrm>
          <a:prstGeom prst="rect">
            <a:avLst/>
          </a:prstGeom>
        </p:spPr>
      </p:pic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CD7DFF77-D57B-64BF-41F3-BD588D533EE0}"/>
              </a:ext>
            </a:extLst>
          </p:cNvPr>
          <p:cNvSpPr/>
          <p:nvPr/>
        </p:nvSpPr>
        <p:spPr>
          <a:xfrm>
            <a:off x="3233543" y="4858241"/>
            <a:ext cx="6655007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9CCE9F4E-3872-D607-DFD3-01A048E568B0}"/>
              </a:ext>
            </a:extLst>
          </p:cNvPr>
          <p:cNvSpPr txBox="1"/>
          <p:nvPr/>
        </p:nvSpPr>
        <p:spPr>
          <a:xfrm>
            <a:off x="4343767" y="4985777"/>
            <a:ext cx="5544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Replication: </a:t>
            </a:r>
            <a:r>
              <a:rPr lang="pl-PL" sz="2800" dirty="0" err="1"/>
              <a:t>Does</a:t>
            </a:r>
            <a:r>
              <a:rPr lang="pl-PL" sz="2800" dirty="0"/>
              <a:t> </a:t>
            </a:r>
            <a:r>
              <a:rPr lang="pl-PL" sz="2800" dirty="0" err="1"/>
              <a:t>it</a:t>
            </a:r>
            <a:r>
              <a:rPr lang="pl-PL" sz="2800" dirty="0"/>
              <a:t> </a:t>
            </a:r>
            <a:r>
              <a:rPr lang="pl-PL" sz="2800" dirty="0" err="1"/>
              <a:t>appear</a:t>
            </a:r>
            <a:r>
              <a:rPr lang="pl-PL" sz="2800" dirty="0"/>
              <a:t> in independent </a:t>
            </a:r>
            <a:r>
              <a:rPr lang="pl-PL" sz="2800" dirty="0" err="1"/>
              <a:t>datasets</a:t>
            </a:r>
            <a:r>
              <a:rPr lang="pl-PL" sz="2800" dirty="0"/>
              <a:t>?</a:t>
            </a:r>
          </a:p>
        </p:txBody>
      </p:sp>
      <p:pic>
        <p:nvPicPr>
          <p:cNvPr id="35" name="Grafika 34" descr="Znak zapytania z wypełnieniem pełnym">
            <a:extLst>
              <a:ext uri="{FF2B5EF4-FFF2-40B4-BE49-F238E27FC236}">
                <a16:creationId xmlns:a16="http://schemas.microsoft.com/office/drawing/2014/main" id="{CBFCEAF7-C5C0-5523-A07A-B520EEE97B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29367" y="4928577"/>
            <a:ext cx="914400" cy="914400"/>
          </a:xfrm>
          <a:prstGeom prst="rect">
            <a:avLst/>
          </a:prstGeom>
        </p:spPr>
      </p:pic>
      <p:sp>
        <p:nvSpPr>
          <p:cNvPr id="36" name="Prostokąt zaokrąglony 35">
            <a:extLst>
              <a:ext uri="{FF2B5EF4-FFF2-40B4-BE49-F238E27FC236}">
                <a16:creationId xmlns:a16="http://schemas.microsoft.com/office/drawing/2014/main" id="{BB343338-462A-17D4-FF05-6D52EDEF0C43}"/>
              </a:ext>
            </a:extLst>
          </p:cNvPr>
          <p:cNvSpPr/>
          <p:nvPr/>
        </p:nvSpPr>
        <p:spPr>
          <a:xfrm>
            <a:off x="3279330" y="3191486"/>
            <a:ext cx="6655007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7" name="pole tekstowe 36">
            <a:extLst>
              <a:ext uri="{FF2B5EF4-FFF2-40B4-BE49-F238E27FC236}">
                <a16:creationId xmlns:a16="http://schemas.microsoft.com/office/drawing/2014/main" id="{6310188A-EE00-C8ED-9981-B098BA75D7DF}"/>
              </a:ext>
            </a:extLst>
          </p:cNvPr>
          <p:cNvSpPr txBox="1"/>
          <p:nvPr/>
        </p:nvSpPr>
        <p:spPr>
          <a:xfrm>
            <a:off x="4389554" y="3319022"/>
            <a:ext cx="5544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How </a:t>
            </a:r>
            <a:r>
              <a:rPr lang="pl-PL" sz="2800" dirty="0" err="1"/>
              <a:t>statistically</a:t>
            </a:r>
            <a:r>
              <a:rPr lang="pl-PL" sz="2800" dirty="0"/>
              <a:t> </a:t>
            </a:r>
            <a:r>
              <a:rPr lang="pl-PL" sz="2800" dirty="0" err="1"/>
              <a:t>significant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the </a:t>
            </a:r>
            <a:r>
              <a:rPr lang="pl-PL" sz="2800" dirty="0" err="1"/>
              <a:t>change</a:t>
            </a:r>
            <a:r>
              <a:rPr lang="pl-PL" sz="2800" dirty="0"/>
              <a:t>?</a:t>
            </a:r>
          </a:p>
        </p:txBody>
      </p:sp>
      <p:pic>
        <p:nvPicPr>
          <p:cNvPr id="38" name="Grafika 37" descr="Znak zapytania z wypełnieniem pełnym">
            <a:extLst>
              <a:ext uri="{FF2B5EF4-FFF2-40B4-BE49-F238E27FC236}">
                <a16:creationId xmlns:a16="http://schemas.microsoft.com/office/drawing/2014/main" id="{97D6B124-21D8-CADB-579C-8BD61F366F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75154" y="32618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81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CA22E7-A177-0CF0-8128-9D178BEBF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C7420FD2-D172-E392-60DE-3EA0221D849B}"/>
              </a:ext>
            </a:extLst>
          </p:cNvPr>
          <p:cNvSpPr/>
          <p:nvPr/>
        </p:nvSpPr>
        <p:spPr>
          <a:xfrm>
            <a:off x="4289366" y="5203870"/>
            <a:ext cx="4148679" cy="1544964"/>
          </a:xfrm>
          <a:prstGeom prst="roundRect">
            <a:avLst>
              <a:gd name="adj" fmla="val 1638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A22EC37-D1E6-1100-CB87-3FC1EED7176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5F0FFC64-1191-DF0D-AF00-40139EE4B23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Confidence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Intervals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BB58DD8-27EE-3FCD-5F29-EAD63A42623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BB58DD8-27EE-3FCD-5F29-EAD63A4262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71A4D512-4BD3-088B-D201-634E88EB64C5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893ABC3-D54F-DC3C-CF90-F0D82BEF9659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D9A87C51-011F-453F-1612-B9A9E047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3407E4D2-8F79-E06E-5122-B402D7A8D08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A404A9D-3235-0656-2105-698E4D59C8A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E893BFF-C748-A240-73EA-57232E06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6F8CE09-F360-71D3-8D1F-4E0A1BA76B55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CA955EB-AD81-C6E9-40DE-B712944F99DC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6B4211CB-8E4E-9586-E6C5-E862CB788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CCF9FAE-681B-BCAF-EFA5-4AF35BD6F582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E407C1D-474B-8F28-7950-64575A379035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A9C7D53A-F216-66AD-C0CC-614421898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87A48AC-53FE-D4B0-A54E-FAD283FD8E2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111FE00-C51E-76AF-B204-A1FC9529CE3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3B48AD8-5C09-949F-FFD5-853A4C3D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456839E-A177-775E-5D20-327EA5D556CC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5EA6471-4393-BC0B-4DCF-29114C1EA184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90491755-B9DA-BCA2-3CFD-7EFC9B401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DF6E99BC-16B5-7D0D-DBDB-94366784DCF6}"/>
              </a:ext>
            </a:extLst>
          </p:cNvPr>
          <p:cNvSpPr/>
          <p:nvPr/>
        </p:nvSpPr>
        <p:spPr>
          <a:xfrm>
            <a:off x="1574800" y="1378505"/>
            <a:ext cx="10457542" cy="3750779"/>
          </a:xfrm>
          <a:prstGeom prst="roundRect">
            <a:avLst>
              <a:gd name="adj" fmla="val 3473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9" name="Obraz 8" descr="Obraz zawierający tekst, paragon, Czcionka, algebra&#10;&#10;Zawartość wygenerowana przez AI może być niepoprawna.">
            <a:extLst>
              <a:ext uri="{FF2B5EF4-FFF2-40B4-BE49-F238E27FC236}">
                <a16:creationId xmlns:a16="http://schemas.microsoft.com/office/drawing/2014/main" id="{CEAB80D3-F461-863E-1C14-67F9DB9FF6E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2686" y="1368532"/>
            <a:ext cx="10060232" cy="3750780"/>
          </a:xfrm>
          <a:prstGeom prst="rect">
            <a:avLst/>
          </a:prstGeom>
        </p:spPr>
      </p:pic>
      <p:pic>
        <p:nvPicPr>
          <p:cNvPr id="23" name="Obraz 22" descr="Obraz zawierający Czcionka, biały, tekst, numer&#10;&#10;Zawartość wygenerowana przez AI może być niepoprawna.">
            <a:extLst>
              <a:ext uri="{FF2B5EF4-FFF2-40B4-BE49-F238E27FC236}">
                <a16:creationId xmlns:a16="http://schemas.microsoft.com/office/drawing/2014/main" id="{EC4D30D0-D6F4-C13E-FE48-07E09BAF0B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56380" y="5235119"/>
            <a:ext cx="3323591" cy="15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33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3A8125-3603-6326-681D-F4A1CB6E9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62A50E0-6C8D-2472-4664-2ED9F0D47139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FD533A5-D756-6295-1545-D31645B7173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Student’s</a:t>
            </a:r>
            <a:r>
              <a:rPr lang="pl-PL" cap="small" spc="300" dirty="0">
                <a:latin typeface="Cambria" panose="02040503050406030204" pitchFamily="18" charset="0"/>
              </a:rPr>
              <a:t> T-</a:t>
            </a:r>
            <a:r>
              <a:rPr lang="pl-PL" cap="small" spc="300" dirty="0" err="1">
                <a:latin typeface="Cambria" panose="02040503050406030204" pitchFamily="18" charset="0"/>
              </a:rPr>
              <a:t>distribution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78AB9E7-A94F-0A0D-60D0-9C97BFD3393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78AB9E7-A94F-0A0D-60D0-9C97BFD339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BCCC903F-BA0E-2E54-1A2C-8BF1235AE3FD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74CFC0C1-7161-F4E7-B483-D9F7EAD4B39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01CFE166-CACB-0870-C4D7-71B082C5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0EAB4E95-B559-02F5-949A-5B20144536B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31E3331-1EE3-BAD3-75E2-F5F3CC00B72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9F94DD7-8604-3F9F-1235-D0542D886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5485103-5284-465B-BAC4-C9BED3786291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CA8E904-656B-B719-D065-3822706F3E76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33C1AC9B-62F0-A4A3-B17A-20995F96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CA9F204-7A82-2E7D-1330-4BB8F2C2DE27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E275807-9F68-7A69-63F7-946AE59F2F1E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825ADABB-441B-FC8C-B00D-2D7A4ED76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2EC7C3E-00F0-8199-5006-6AC8A401F97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986B49E-CA7C-EDFC-761E-BA4D56177AF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C9E6302C-7EEA-3FB5-D06B-B036EAB9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F360E830-95AC-D403-B9BC-DD6EB44E91EA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68E8E8C-E1A5-1CC9-DDE9-A4660304674E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1D71C200-C207-DF29-3D91-1EDE49D13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pic>
        <p:nvPicPr>
          <p:cNvPr id="31746" name="Picture 2">
            <a:extLst>
              <a:ext uri="{FF2B5EF4-FFF2-40B4-BE49-F238E27FC236}">
                <a16:creationId xmlns:a16="http://schemas.microsoft.com/office/drawing/2014/main" id="{759566A1-DE6E-7118-814F-42F09A88F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743" y="1570511"/>
            <a:ext cx="4191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>
            <a:extLst>
              <a:ext uri="{FF2B5EF4-FFF2-40B4-BE49-F238E27FC236}">
                <a16:creationId xmlns:a16="http://schemas.microsoft.com/office/drawing/2014/main" id="{4CC49079-BB2D-0F4E-5F9F-974764BC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142" y="1567522"/>
            <a:ext cx="4191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AF44F29A-F057-63F3-8B25-FDCCAED56F5F}"/>
              </a:ext>
            </a:extLst>
          </p:cNvPr>
          <p:cNvSpPr/>
          <p:nvPr/>
        </p:nvSpPr>
        <p:spPr>
          <a:xfrm>
            <a:off x="3527254" y="5203870"/>
            <a:ext cx="5716499" cy="1544964"/>
          </a:xfrm>
          <a:prstGeom prst="roundRect">
            <a:avLst>
              <a:gd name="adj" fmla="val 1638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2" name="Obraz 21" descr="Obraz zawierający Czcionka, biały, tekst, linia&#10;&#10;Zawartość wygenerowana przez AI może być niepoprawna.">
            <a:extLst>
              <a:ext uri="{FF2B5EF4-FFF2-40B4-BE49-F238E27FC236}">
                <a16:creationId xmlns:a16="http://schemas.microsoft.com/office/drawing/2014/main" id="{6B841321-166D-7CFD-94AB-A897582F1A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28340" y="5241759"/>
            <a:ext cx="5270730" cy="14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07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E59EDF-EE28-C9B7-4C20-5F2E9D7A9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rostokąt zaokrąglony 25">
            <a:extLst>
              <a:ext uri="{FF2B5EF4-FFF2-40B4-BE49-F238E27FC236}">
                <a16:creationId xmlns:a16="http://schemas.microsoft.com/office/drawing/2014/main" id="{9C99EB3D-C5E2-1715-36C4-543C651385F1}"/>
              </a:ext>
            </a:extLst>
          </p:cNvPr>
          <p:cNvSpPr/>
          <p:nvPr/>
        </p:nvSpPr>
        <p:spPr>
          <a:xfrm>
            <a:off x="1712686" y="3038930"/>
            <a:ext cx="3590834" cy="1361314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CCE58CA-12F6-C4E7-E9C2-66463BB1AC5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6491BA9B-4C56-11EF-23BD-7EFAB0F396D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T-test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D9B993A-B459-ED23-B624-FDB58D6AD30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D9B993A-B459-ED23-B624-FDB58D6AD3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F733F869-C76E-D862-7F71-D880A73DDC7F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5B545DCD-0234-5D76-C083-EC17178728E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ABA92861-063A-B535-ABA2-01BEBC977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5F4A46A5-711D-A188-DF18-AD4C46CAB7F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DAFE030-EB50-0BAA-86AC-37AA4B41FC7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6537A72-39C7-3EE3-5B07-34F848902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3C79FFC-1523-E362-67F9-2D8DD423CF00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F81CEEB-1C85-355A-E5C9-FC23F2BCB5D8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2C54E52E-0F54-83F7-00FF-A4A969C00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308F69A-6D70-C219-A4B3-DFF7564ED27A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1B8704D-F4C7-2F47-8248-82544354FB12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736C1188-1B0C-4454-6F65-C18C89036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50FD6E0-FC8A-9323-267B-195CC96A9C8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9EFF91B-BC1C-813F-B349-55FDA1D6493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56B48E4-C251-B9A5-4CBB-62E84C7E4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B376D0A-B2D4-0D70-3B89-5FD020FAC8E5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BB35C67-8A5B-7F9C-CAC6-BCEED89B2F46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B23A26D4-AE45-C598-4D9A-9F67C9501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135624EA-B005-8D78-7F27-F79373AD7213}"/>
              </a:ext>
            </a:extLst>
          </p:cNvPr>
          <p:cNvSpPr/>
          <p:nvPr/>
        </p:nvSpPr>
        <p:spPr>
          <a:xfrm>
            <a:off x="1623030" y="1626064"/>
            <a:ext cx="10319656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7D97736-1101-C3C7-1B80-F5092F765D1C}"/>
              </a:ext>
            </a:extLst>
          </p:cNvPr>
          <p:cNvSpPr txBox="1"/>
          <p:nvPr/>
        </p:nvSpPr>
        <p:spPr>
          <a:xfrm>
            <a:off x="2460568" y="1676546"/>
            <a:ext cx="9482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“</a:t>
            </a:r>
            <a:r>
              <a:rPr lang="pl-PL" sz="2800" dirty="0" err="1"/>
              <a:t>Is</a:t>
            </a:r>
            <a:r>
              <a:rPr lang="pl-PL" sz="2800" dirty="0"/>
              <a:t> the </a:t>
            </a:r>
            <a:r>
              <a:rPr lang="pl-PL" sz="2800" dirty="0" err="1"/>
              <a:t>observed</a:t>
            </a:r>
            <a:r>
              <a:rPr lang="pl-PL" sz="2800" dirty="0"/>
              <a:t> </a:t>
            </a:r>
            <a:r>
              <a:rPr lang="pl-PL" sz="2800" dirty="0" err="1"/>
              <a:t>difference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two</a:t>
            </a:r>
            <a:r>
              <a:rPr lang="pl-PL" sz="2800" dirty="0"/>
              <a:t> </a:t>
            </a:r>
            <a:r>
              <a:rPr lang="pl-PL" sz="2800" dirty="0" err="1"/>
              <a:t>sample</a:t>
            </a:r>
            <a:r>
              <a:rPr lang="pl-PL" sz="2800" dirty="0"/>
              <a:t> </a:t>
            </a:r>
            <a:r>
              <a:rPr lang="pl-PL" sz="2800" dirty="0" err="1"/>
              <a:t>means</a:t>
            </a:r>
            <a:r>
              <a:rPr lang="pl-PL" sz="2800" dirty="0"/>
              <a:t> </a:t>
            </a:r>
            <a:r>
              <a:rPr lang="pl-PL" sz="2800" dirty="0" err="1"/>
              <a:t>likely</a:t>
            </a:r>
            <a:r>
              <a:rPr lang="pl-PL" sz="2800" dirty="0"/>
              <a:t> </a:t>
            </a:r>
            <a:r>
              <a:rPr lang="pl-PL" sz="2800" dirty="0" err="1"/>
              <a:t>due</a:t>
            </a:r>
            <a:r>
              <a:rPr lang="pl-PL" sz="2800" dirty="0"/>
              <a:t> to </a:t>
            </a:r>
            <a:r>
              <a:rPr lang="pl-PL" sz="2800" dirty="0" err="1"/>
              <a:t>random</a:t>
            </a:r>
            <a:r>
              <a:rPr lang="pl-PL" sz="2800" dirty="0"/>
              <a:t> </a:t>
            </a:r>
            <a:r>
              <a:rPr lang="pl-PL" sz="2800" dirty="0" err="1"/>
              <a:t>chance</a:t>
            </a:r>
            <a:r>
              <a:rPr lang="pl-PL" sz="2800" dirty="0"/>
              <a:t>, </a:t>
            </a:r>
            <a:r>
              <a:rPr lang="pl-PL" sz="2800" dirty="0" err="1"/>
              <a:t>or</a:t>
            </a:r>
            <a:r>
              <a:rPr lang="pl-PL" sz="2800" dirty="0"/>
              <a:t> </a:t>
            </a:r>
            <a:r>
              <a:rPr lang="pl-PL" sz="2800" dirty="0" err="1"/>
              <a:t>does</a:t>
            </a:r>
            <a:r>
              <a:rPr lang="pl-PL" sz="2800" dirty="0"/>
              <a:t> </a:t>
            </a:r>
            <a:r>
              <a:rPr lang="pl-PL" sz="2800" dirty="0" err="1"/>
              <a:t>it</a:t>
            </a:r>
            <a:r>
              <a:rPr lang="pl-PL" sz="2800" dirty="0"/>
              <a:t> </a:t>
            </a:r>
            <a:r>
              <a:rPr lang="pl-PL" sz="2800" dirty="0" err="1"/>
              <a:t>reflect</a:t>
            </a:r>
            <a:r>
              <a:rPr lang="pl-PL" sz="2800" dirty="0"/>
              <a:t> a real </a:t>
            </a:r>
            <a:r>
              <a:rPr lang="pl-PL" sz="2800" dirty="0" err="1"/>
              <a:t>difference</a:t>
            </a:r>
            <a:r>
              <a:rPr lang="pl-PL" sz="2800" dirty="0"/>
              <a:t>?”</a:t>
            </a:r>
          </a:p>
        </p:txBody>
      </p:sp>
      <p:pic>
        <p:nvPicPr>
          <p:cNvPr id="10" name="Grafika 9" descr="Znak zapytania z wypełnieniem pełnym">
            <a:extLst>
              <a:ext uri="{FF2B5EF4-FFF2-40B4-BE49-F238E27FC236}">
                <a16:creationId xmlns:a16="http://schemas.microsoft.com/office/drawing/2014/main" id="{76BCFA32-9D74-BFF4-D376-EF2B5A4F6D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67582" y="1696400"/>
            <a:ext cx="914400" cy="914400"/>
          </a:xfrm>
          <a:prstGeom prst="rect">
            <a:avLst/>
          </a:prstGeom>
        </p:spPr>
      </p:pic>
      <p:pic>
        <p:nvPicPr>
          <p:cNvPr id="23" name="Obraz 22" descr="Obraz zawierający Czcionka, tekst, linia, diagram&#10;&#10;Zawartość wygenerowana przez AI może być niepoprawna.">
            <a:extLst>
              <a:ext uri="{FF2B5EF4-FFF2-40B4-BE49-F238E27FC236}">
                <a16:creationId xmlns:a16="http://schemas.microsoft.com/office/drawing/2014/main" id="{4CC66DBE-EFA0-B84B-219B-C86C08CC27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7861" y="3038930"/>
            <a:ext cx="2694825" cy="1362219"/>
          </a:xfrm>
          <a:prstGeom prst="rect">
            <a:avLst/>
          </a:prstGeom>
        </p:spPr>
      </p:pic>
      <p:sp>
        <p:nvSpPr>
          <p:cNvPr id="27" name="Prostokąt zaokrąglony 26">
            <a:extLst>
              <a:ext uri="{FF2B5EF4-FFF2-40B4-BE49-F238E27FC236}">
                <a16:creationId xmlns:a16="http://schemas.microsoft.com/office/drawing/2014/main" id="{9569C073-524E-7AF0-2610-A7E763200651}"/>
              </a:ext>
            </a:extLst>
          </p:cNvPr>
          <p:cNvSpPr/>
          <p:nvPr/>
        </p:nvSpPr>
        <p:spPr>
          <a:xfrm>
            <a:off x="6095999" y="3038497"/>
            <a:ext cx="5846685" cy="1361314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5" name="Obraz 24" descr="Obraz zawierający Czcionka, tekst, biały, linia&#10;&#10;Zawartość wygenerowana przez AI może być niepoprawna.">
            <a:extLst>
              <a:ext uri="{FF2B5EF4-FFF2-40B4-BE49-F238E27FC236}">
                <a16:creationId xmlns:a16="http://schemas.microsoft.com/office/drawing/2014/main" id="{0B703449-5709-D268-9F7A-4CB54C41F9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16833" y="3038497"/>
            <a:ext cx="4832634" cy="1362219"/>
          </a:xfrm>
          <a:prstGeom prst="rect">
            <a:avLst/>
          </a:prstGeom>
        </p:spPr>
      </p:pic>
      <p:sp>
        <p:nvSpPr>
          <p:cNvPr id="28" name="Prostokąt zaokrąglony 27">
            <a:extLst>
              <a:ext uri="{FF2B5EF4-FFF2-40B4-BE49-F238E27FC236}">
                <a16:creationId xmlns:a16="http://schemas.microsoft.com/office/drawing/2014/main" id="{57745C15-D7B4-D41F-810A-C86F12CD7B87}"/>
              </a:ext>
            </a:extLst>
          </p:cNvPr>
          <p:cNvSpPr/>
          <p:nvPr/>
        </p:nvSpPr>
        <p:spPr>
          <a:xfrm>
            <a:off x="1667582" y="5076803"/>
            <a:ext cx="10319656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12CC3ED2-A21D-F96E-5FC0-12850F23C4B1}"/>
              </a:ext>
            </a:extLst>
          </p:cNvPr>
          <p:cNvSpPr txBox="1"/>
          <p:nvPr/>
        </p:nvSpPr>
        <p:spPr>
          <a:xfrm>
            <a:off x="2187861" y="5161600"/>
            <a:ext cx="9482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Compare</a:t>
            </a:r>
            <a:r>
              <a:rPr lang="pl-PL" sz="2800" dirty="0"/>
              <a:t> </a:t>
            </a:r>
            <a:r>
              <a:rPr lang="pl-PL" sz="2800" dirty="0" err="1"/>
              <a:t>it</a:t>
            </a:r>
            <a:r>
              <a:rPr lang="pl-PL" sz="2800" dirty="0"/>
              <a:t> to the </a:t>
            </a:r>
            <a:r>
              <a:rPr lang="pl-PL" sz="2800" b="1" dirty="0"/>
              <a:t>t-</a:t>
            </a:r>
            <a:r>
              <a:rPr lang="pl-PL" sz="2800" b="1" dirty="0" err="1"/>
              <a:t>distribution</a:t>
            </a:r>
            <a:r>
              <a:rPr lang="pl-PL" sz="2800" dirty="0"/>
              <a:t> with </a:t>
            </a:r>
            <a:r>
              <a:rPr lang="pl-PL" sz="2800" dirty="0" err="1"/>
              <a:t>appropriate</a:t>
            </a:r>
            <a:r>
              <a:rPr lang="pl-PL" sz="2800" dirty="0"/>
              <a:t> </a:t>
            </a:r>
            <a:r>
              <a:rPr lang="pl-PL" sz="2800" b="1" dirty="0" err="1"/>
              <a:t>degrees</a:t>
            </a:r>
            <a:r>
              <a:rPr lang="pl-PL" sz="2800" b="1" dirty="0"/>
              <a:t> of </a:t>
            </a:r>
            <a:r>
              <a:rPr lang="pl-PL" sz="2800" b="1" dirty="0" err="1"/>
              <a:t>freedom</a:t>
            </a:r>
            <a:r>
              <a:rPr lang="pl-PL" sz="2800" b="1" dirty="0"/>
              <a:t> (</a:t>
            </a:r>
            <a:r>
              <a:rPr lang="pl-PL" sz="2800" b="1" dirty="0" err="1"/>
              <a:t>df</a:t>
            </a:r>
            <a:r>
              <a:rPr lang="pl-PL" sz="2800" b="1" dirty="0"/>
              <a:t>)</a:t>
            </a:r>
            <a:r>
              <a:rPr lang="pl-PL" sz="2800" dirty="0"/>
              <a:t> to </a:t>
            </a:r>
            <a:r>
              <a:rPr lang="pl-PL" sz="2800" dirty="0" err="1"/>
              <a:t>get</a:t>
            </a:r>
            <a:r>
              <a:rPr lang="pl-PL" sz="2800" dirty="0"/>
              <a:t> a </a:t>
            </a:r>
            <a:r>
              <a:rPr lang="pl-PL" sz="2800" b="1" dirty="0"/>
              <a:t>p-</a:t>
            </a:r>
            <a:r>
              <a:rPr lang="pl-PL" sz="2800" b="1" dirty="0" err="1"/>
              <a:t>value</a:t>
            </a:r>
            <a:r>
              <a:rPr lang="pl-PL" sz="2800" b="1" dirty="0"/>
              <a:t>.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4082261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9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F89AB-007D-7894-753B-F71040D0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9822BA43-DC5A-73DC-27C6-DA1E032C5986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A34A4FFF-C95C-5C2F-DB74-7CCFA26B975D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077B687A-A8A1-C43D-9A74-EBF6F2BA52B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DNA z wypełnieniem pełnym">
              <a:extLst>
                <a:ext uri="{FF2B5EF4-FFF2-40B4-BE49-F238E27FC236}">
                  <a16:creationId xmlns:a16="http://schemas.microsoft.com/office/drawing/2014/main" id="{225D14B2-E961-B1CF-B34D-D0F679EE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7" name="Grupa 56">
            <a:extLst>
              <a:ext uri="{FF2B5EF4-FFF2-40B4-BE49-F238E27FC236}">
                <a16:creationId xmlns:a16="http://schemas.microsoft.com/office/drawing/2014/main" id="{3C9F8321-F2C9-5125-6007-57702AD8ED6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58" name="Owal 57">
              <a:extLst>
                <a:ext uri="{FF2B5EF4-FFF2-40B4-BE49-F238E27FC236}">
                  <a16:creationId xmlns:a16="http://schemas.microsoft.com/office/drawing/2014/main" id="{5E1EBF90-59D3-0A9F-7438-476EA73FA4B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9" name="Grafika 58" descr="Wyjście z wypełnieniem pełnym">
              <a:extLst>
                <a:ext uri="{FF2B5EF4-FFF2-40B4-BE49-F238E27FC236}">
                  <a16:creationId xmlns:a16="http://schemas.microsoft.com/office/drawing/2014/main" id="{10C4494F-5B14-8BAB-C296-49168EA8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8" name="Tytuł 1">
            <a:extLst>
              <a:ext uri="{FF2B5EF4-FFF2-40B4-BE49-F238E27FC236}">
                <a16:creationId xmlns:a16="http://schemas.microsoft.com/office/drawing/2014/main" id="{0EDC07FE-34FD-F263-8360-D6FF66601AD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Creating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anti-cancer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drug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173E5B1A-9E06-2C66-32F9-CE69E5331D1C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62181F8-4F50-440A-6508-87935641D98F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3081BBE1-54C4-7C4C-E6CC-59FD09D58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214E1970-5BE6-6309-FFA9-E822631E2C86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3BF9E14F-0F98-90ED-8C44-269E1E22CAD4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Kostka do gry z wypełnieniem pełnym">
              <a:extLst>
                <a:ext uri="{FF2B5EF4-FFF2-40B4-BE49-F238E27FC236}">
                  <a16:creationId xmlns:a16="http://schemas.microsoft.com/office/drawing/2014/main" id="{4498C694-386F-78AE-4D7A-293BC2ED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0709ECC1-1398-FC3A-8411-218F7E0F2362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0BEA7759-D79B-CC5D-8048-FFE85BC5C4E3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Książki z wypełnieniem pełnym">
              <a:extLst>
                <a:ext uri="{FF2B5EF4-FFF2-40B4-BE49-F238E27FC236}">
                  <a16:creationId xmlns:a16="http://schemas.microsoft.com/office/drawing/2014/main" id="{DC66E03B-5BAE-65BA-BF48-0AD12BD3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4EDFA23D-5E15-D27C-21D0-E9D8B7F8E4CE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A2F9CD4D-FC8E-803C-E8F8-7F0BFBB77E62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Linijka z wypełnieniem pełnym">
              <a:extLst>
                <a:ext uri="{FF2B5EF4-FFF2-40B4-BE49-F238E27FC236}">
                  <a16:creationId xmlns:a16="http://schemas.microsoft.com/office/drawing/2014/main" id="{A2D1C6F3-10EE-C055-7272-FC7701DB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pic>
        <p:nvPicPr>
          <p:cNvPr id="68" name="protein_rotate">
            <a:hlinkClick r:id="" action="ppaction://media"/>
            <a:extLst>
              <a:ext uri="{FF2B5EF4-FFF2-40B4-BE49-F238E27FC236}">
                <a16:creationId xmlns:a16="http://schemas.microsoft.com/office/drawing/2014/main" id="{5C8E020B-A0B8-1BBB-7A9B-82A0F92695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rcRect l="25964" t="7959" r="29570" b="11342"/>
          <a:stretch>
            <a:fillRect/>
          </a:stretch>
        </p:blipFill>
        <p:spPr>
          <a:xfrm>
            <a:off x="5545217" y="1296381"/>
            <a:ext cx="5785658" cy="5265161"/>
          </a:xfrm>
          <a:prstGeom prst="rect">
            <a:avLst/>
          </a:prstGeom>
        </p:spPr>
      </p:pic>
      <p:sp>
        <p:nvSpPr>
          <p:cNvPr id="69" name="Prostokąt zaokrąglony 68">
            <a:extLst>
              <a:ext uri="{FF2B5EF4-FFF2-40B4-BE49-F238E27FC236}">
                <a16:creationId xmlns:a16="http://schemas.microsoft.com/office/drawing/2014/main" id="{8AD336CF-FC03-8D15-E196-55DFF4DF88A1}"/>
              </a:ext>
            </a:extLst>
          </p:cNvPr>
          <p:cNvSpPr/>
          <p:nvPr/>
        </p:nvSpPr>
        <p:spPr>
          <a:xfrm>
            <a:off x="1315666" y="1329838"/>
            <a:ext cx="3139956" cy="23785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pole tekstowe 69">
            <a:extLst>
              <a:ext uri="{FF2B5EF4-FFF2-40B4-BE49-F238E27FC236}">
                <a16:creationId xmlns:a16="http://schemas.microsoft.com/office/drawing/2014/main" id="{54071DF4-6A4E-5CC0-9134-7653F918728C}"/>
              </a:ext>
            </a:extLst>
          </p:cNvPr>
          <p:cNvSpPr txBox="1"/>
          <p:nvPr/>
        </p:nvSpPr>
        <p:spPr>
          <a:xfrm>
            <a:off x="1361552" y="1313040"/>
            <a:ext cx="30940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		</a:t>
            </a:r>
            <a:r>
              <a:rPr lang="pl-PL" sz="2800" dirty="0" err="1"/>
              <a:t>Drugs</a:t>
            </a:r>
            <a:r>
              <a:rPr lang="pl-PL" sz="2800" dirty="0"/>
              <a:t> </a:t>
            </a:r>
            <a:r>
              <a:rPr lang="pl-PL" sz="2800" dirty="0" err="1"/>
              <a:t>often</a:t>
            </a:r>
            <a:r>
              <a:rPr lang="pl-PL" sz="2800" dirty="0"/>
              <a:t>                   		</a:t>
            </a:r>
            <a:r>
              <a:rPr lang="pl-PL" sz="2800" dirty="0" err="1"/>
              <a:t>work</a:t>
            </a:r>
            <a:r>
              <a:rPr lang="pl-PL" sz="2800" dirty="0"/>
              <a:t> by </a:t>
            </a:r>
            <a:r>
              <a:rPr lang="pl-PL" sz="2800" dirty="0" err="1"/>
              <a:t>binding</a:t>
            </a:r>
            <a:r>
              <a:rPr lang="pl-PL" sz="2800" dirty="0"/>
              <a:t> to </a:t>
            </a:r>
            <a:r>
              <a:rPr lang="pl-PL" sz="2800" dirty="0" err="1"/>
              <a:t>proteins</a:t>
            </a:r>
            <a:r>
              <a:rPr lang="pl-PL" sz="2800" dirty="0"/>
              <a:t>, </a:t>
            </a:r>
            <a:r>
              <a:rPr lang="pl-PL" sz="2800" dirty="0" err="1"/>
              <a:t>which</a:t>
            </a:r>
            <a:r>
              <a:rPr lang="pl-PL" sz="2800" dirty="0"/>
              <a:t> </a:t>
            </a:r>
            <a:r>
              <a:rPr lang="pl-PL" sz="2800" dirty="0" err="1"/>
              <a:t>changes</a:t>
            </a:r>
            <a:r>
              <a:rPr lang="pl-PL" sz="2800" dirty="0"/>
              <a:t> the </a:t>
            </a:r>
            <a:r>
              <a:rPr lang="pl-PL" sz="2800" dirty="0" err="1"/>
              <a:t>cell</a:t>
            </a:r>
            <a:r>
              <a:rPr lang="pl-PL" sz="2800" dirty="0"/>
              <a:t> </a:t>
            </a:r>
            <a:r>
              <a:rPr lang="pl-PL" sz="2800" dirty="0" err="1"/>
              <a:t>state</a:t>
            </a:r>
            <a:endParaRPr lang="pl-PL" sz="2800" dirty="0"/>
          </a:p>
        </p:txBody>
      </p:sp>
      <p:pic>
        <p:nvPicPr>
          <p:cNvPr id="72" name="Grafika 71" descr="Strzał w dziesiątkę z wypełnieniem pełnym">
            <a:extLst>
              <a:ext uri="{FF2B5EF4-FFF2-40B4-BE49-F238E27FC236}">
                <a16:creationId xmlns:a16="http://schemas.microsoft.com/office/drawing/2014/main" id="{575848B8-F9F1-078C-137F-143FDA1D016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61552" y="1373502"/>
            <a:ext cx="914400" cy="914400"/>
          </a:xfrm>
          <a:prstGeom prst="rect">
            <a:avLst/>
          </a:prstGeom>
        </p:spPr>
      </p:pic>
      <p:sp>
        <p:nvSpPr>
          <p:cNvPr id="73" name="Prostokąt zaokrąglony 72">
            <a:extLst>
              <a:ext uri="{FF2B5EF4-FFF2-40B4-BE49-F238E27FC236}">
                <a16:creationId xmlns:a16="http://schemas.microsoft.com/office/drawing/2014/main" id="{94E5BD7B-1FC6-04E2-A117-A3F08FB5EC8B}"/>
              </a:ext>
            </a:extLst>
          </p:cNvPr>
          <p:cNvSpPr/>
          <p:nvPr/>
        </p:nvSpPr>
        <p:spPr>
          <a:xfrm>
            <a:off x="1315666" y="4064259"/>
            <a:ext cx="3139956" cy="23785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pole tekstowe 73">
            <a:extLst>
              <a:ext uri="{FF2B5EF4-FFF2-40B4-BE49-F238E27FC236}">
                <a16:creationId xmlns:a16="http://schemas.microsoft.com/office/drawing/2014/main" id="{5AB54A08-7748-A919-BCC0-261CFEC6ACD8}"/>
              </a:ext>
            </a:extLst>
          </p:cNvPr>
          <p:cNvSpPr txBox="1"/>
          <p:nvPr/>
        </p:nvSpPr>
        <p:spPr>
          <a:xfrm>
            <a:off x="1361552" y="4047461"/>
            <a:ext cx="30940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		The </a:t>
            </a:r>
            <a:r>
              <a:rPr lang="pl-PL" sz="2800" dirty="0" err="1"/>
              <a:t>cell</a:t>
            </a:r>
            <a:r>
              <a:rPr lang="pl-PL" sz="2800" dirty="0"/>
              <a:t> </a:t>
            </a:r>
            <a:r>
              <a:rPr lang="pl-PL" sz="2800" dirty="0" err="1"/>
              <a:t>state</a:t>
            </a:r>
            <a:r>
              <a:rPr lang="pl-PL" sz="2800" dirty="0"/>
              <a:t> 		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measured</a:t>
            </a:r>
            <a:r>
              <a:rPr lang="pl-PL" sz="2800" dirty="0"/>
              <a:t> by the </a:t>
            </a:r>
            <a:r>
              <a:rPr lang="pl-PL" sz="2800" dirty="0" err="1"/>
              <a:t>type</a:t>
            </a:r>
            <a:r>
              <a:rPr lang="pl-PL" sz="2800" dirty="0"/>
              <a:t> and </a:t>
            </a:r>
            <a:r>
              <a:rPr lang="pl-PL" sz="2800" dirty="0" err="1"/>
              <a:t>amount</a:t>
            </a:r>
            <a:r>
              <a:rPr lang="pl-PL" sz="2800" dirty="0"/>
              <a:t> of </a:t>
            </a:r>
            <a:r>
              <a:rPr lang="pl-PL" sz="2800" dirty="0" err="1"/>
              <a:t>genes</a:t>
            </a:r>
            <a:r>
              <a:rPr lang="pl-PL" sz="2800" dirty="0"/>
              <a:t> </a:t>
            </a:r>
            <a:r>
              <a:rPr lang="pl-PL" sz="2800" dirty="0" err="1"/>
              <a:t>expressed</a:t>
            </a:r>
            <a:r>
              <a:rPr lang="pl-PL" sz="2800" dirty="0"/>
              <a:t>.</a:t>
            </a:r>
          </a:p>
        </p:txBody>
      </p:sp>
      <p:pic>
        <p:nvPicPr>
          <p:cNvPr id="77" name="Grafika 76" descr="Wykres słupkowy z wypełnieniem pełnym">
            <a:extLst>
              <a:ext uri="{FF2B5EF4-FFF2-40B4-BE49-F238E27FC236}">
                <a16:creationId xmlns:a16="http://schemas.microsoft.com/office/drawing/2014/main" id="{699C1302-23F9-6A8F-DCBA-A66EE29CDBD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361552" y="4047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6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F331C8-145B-0142-3BD1-979C3C1CE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9AF52644-C20B-45BC-BE52-44EBB4EE4D36}"/>
              </a:ext>
            </a:extLst>
          </p:cNvPr>
          <p:cNvSpPr/>
          <p:nvPr/>
        </p:nvSpPr>
        <p:spPr>
          <a:xfrm>
            <a:off x="4039985" y="3829190"/>
            <a:ext cx="5270270" cy="2937625"/>
          </a:xfrm>
          <a:prstGeom prst="roundRect">
            <a:avLst>
              <a:gd name="adj" fmla="val 323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41EE06D-D89C-C860-2DEC-7AAF3BC4FE61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5844037A-5754-9DDF-9F6A-58602D94402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ANOVA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6D1DABAF-80D3-4057-C8D6-028C03DB4DA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6D1DABAF-80D3-4057-C8D6-028C03DB4D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3A172B04-1AD1-A2AB-DDAC-2C933EF1B4EE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7EA6DFF7-FF1C-E949-BEB2-7E2BEBD0B289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771E464D-CD82-C423-80E7-7392FE6B5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4C41319C-270B-E42C-F826-6F41987EC11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F578585-19CB-D016-28CA-BB4CC9360E9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8A13E4E-A970-E9DA-EFC9-36DF1BCB2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06F8CA5-1864-F282-1B2E-BF226CF1EAEA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66E1D8B-06FA-85C0-6682-4582BB93F8AF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C8866AF1-6FAF-1139-F0AB-4D289F118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6D0D435-D3C3-E063-E926-FC86A49F6001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78D10C1-CC47-0AF4-B2E0-5BC155256358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9041A925-2808-AEB8-180B-CD80BFB68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967E488-9C75-8DE1-AD5C-D8F163B4224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AC3E65A-04EF-5A96-D615-1BAFFD246DA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39FE9C4F-FD48-C1ED-8E2F-D1B5401B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F15C4F6-5C50-9984-8E8E-A73878433A93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DE54E231-0BA6-CDB8-BEF8-2605E804A457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0D2AAA24-AFFD-727C-0261-FCB3FCEF8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3924BF90-4CF9-61E3-AAA6-2473EAF46CEF}"/>
              </a:ext>
            </a:extLst>
          </p:cNvPr>
          <p:cNvSpPr/>
          <p:nvPr/>
        </p:nvSpPr>
        <p:spPr>
          <a:xfrm>
            <a:off x="1623029" y="2350790"/>
            <a:ext cx="10319656" cy="1209180"/>
          </a:xfrm>
          <a:prstGeom prst="roundRect">
            <a:avLst>
              <a:gd name="adj" fmla="val 1738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7F4E4C2C-70B3-3A5B-C461-6248A4B69FCE}"/>
              </a:ext>
            </a:extLst>
          </p:cNvPr>
          <p:cNvSpPr txBox="1"/>
          <p:nvPr/>
        </p:nvSpPr>
        <p:spPr>
          <a:xfrm>
            <a:off x="2460566" y="2421730"/>
            <a:ext cx="9482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Is</a:t>
            </a:r>
            <a:r>
              <a:rPr lang="pl-PL" sz="2800" dirty="0"/>
              <a:t> the </a:t>
            </a:r>
            <a:r>
              <a:rPr lang="pl-PL" sz="2800" dirty="0" err="1"/>
              <a:t>variation</a:t>
            </a:r>
            <a:r>
              <a:rPr lang="pl-PL" sz="2800" dirty="0"/>
              <a:t> </a:t>
            </a:r>
            <a:r>
              <a:rPr lang="pl-PL" sz="2800" b="1" dirty="0" err="1"/>
              <a:t>between</a:t>
            </a:r>
            <a:r>
              <a:rPr lang="pl-PL" sz="2800" b="1" dirty="0"/>
              <a:t> the </a:t>
            </a:r>
            <a:r>
              <a:rPr lang="pl-PL" sz="2800" b="1" dirty="0" err="1"/>
              <a:t>groups</a:t>
            </a:r>
            <a:r>
              <a:rPr lang="pl-PL" sz="2800" dirty="0"/>
              <a:t> </a:t>
            </a:r>
            <a:r>
              <a:rPr lang="pl-PL" sz="2800" dirty="0" err="1"/>
              <a:t>bigger</a:t>
            </a:r>
            <a:r>
              <a:rPr lang="pl-PL" sz="2800" dirty="0"/>
              <a:t> </a:t>
            </a:r>
            <a:r>
              <a:rPr lang="pl-PL" sz="2800" dirty="0" err="1"/>
              <a:t>than</a:t>
            </a:r>
            <a:r>
              <a:rPr lang="pl-PL" sz="2800" dirty="0"/>
              <a:t> the </a:t>
            </a:r>
            <a:r>
              <a:rPr lang="pl-PL" sz="2800" dirty="0" err="1"/>
              <a:t>variation</a:t>
            </a:r>
            <a:r>
              <a:rPr lang="pl-PL" sz="2800" dirty="0"/>
              <a:t> </a:t>
            </a:r>
            <a:r>
              <a:rPr lang="pl-PL" sz="2800" b="1" dirty="0" err="1"/>
              <a:t>within</a:t>
            </a:r>
            <a:r>
              <a:rPr lang="pl-PL" sz="2800" b="1" dirty="0"/>
              <a:t> the </a:t>
            </a:r>
            <a:r>
              <a:rPr lang="pl-PL" sz="2800" b="1" dirty="0" err="1"/>
              <a:t>groups</a:t>
            </a:r>
            <a:r>
              <a:rPr lang="pl-PL" sz="2800" dirty="0"/>
              <a:t>?</a:t>
            </a:r>
          </a:p>
        </p:txBody>
      </p:sp>
      <p:pic>
        <p:nvPicPr>
          <p:cNvPr id="10" name="Grafika 9" descr="Znak zapytania z wypełnieniem pełnym">
            <a:extLst>
              <a:ext uri="{FF2B5EF4-FFF2-40B4-BE49-F238E27FC236}">
                <a16:creationId xmlns:a16="http://schemas.microsoft.com/office/drawing/2014/main" id="{AD0547DD-3507-D628-7A60-2243B2E247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67581" y="2421126"/>
            <a:ext cx="914400" cy="914400"/>
          </a:xfrm>
          <a:prstGeom prst="rect">
            <a:avLst/>
          </a:prstGeom>
        </p:spPr>
      </p:pic>
      <p:sp>
        <p:nvSpPr>
          <p:cNvPr id="22" name="Prostokąt zaokrąglony 21">
            <a:extLst>
              <a:ext uri="{FF2B5EF4-FFF2-40B4-BE49-F238E27FC236}">
                <a16:creationId xmlns:a16="http://schemas.microsoft.com/office/drawing/2014/main" id="{ABD7B5C0-695D-1DA5-218E-093BA0B9117F}"/>
              </a:ext>
            </a:extLst>
          </p:cNvPr>
          <p:cNvSpPr/>
          <p:nvPr/>
        </p:nvSpPr>
        <p:spPr>
          <a:xfrm>
            <a:off x="1682095" y="1372837"/>
            <a:ext cx="10319656" cy="714341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4C45BFC2-2D6D-F7C1-B13A-A28F5B331970}"/>
              </a:ext>
            </a:extLst>
          </p:cNvPr>
          <p:cNvSpPr txBox="1"/>
          <p:nvPr/>
        </p:nvSpPr>
        <p:spPr>
          <a:xfrm>
            <a:off x="2139295" y="1435227"/>
            <a:ext cx="9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Three </a:t>
            </a:r>
            <a:r>
              <a:rPr lang="pl-PL" sz="2800" dirty="0" err="1"/>
              <a:t>groups</a:t>
            </a:r>
            <a:r>
              <a:rPr lang="pl-PL" sz="2800" dirty="0"/>
              <a:t>? </a:t>
            </a:r>
            <a:r>
              <a:rPr lang="pl-PL" sz="2800" dirty="0" err="1"/>
              <a:t>Use</a:t>
            </a:r>
            <a:r>
              <a:rPr lang="pl-PL" sz="2800" dirty="0"/>
              <a:t> </a:t>
            </a:r>
            <a:r>
              <a:rPr lang="pl-PL" sz="2800" dirty="0" err="1"/>
              <a:t>analysis</a:t>
            </a:r>
            <a:r>
              <a:rPr lang="pl-PL" sz="2800" dirty="0"/>
              <a:t> of </a:t>
            </a:r>
            <a:r>
              <a:rPr lang="pl-PL" sz="2800" dirty="0" err="1"/>
              <a:t>variance</a:t>
            </a:r>
            <a:endParaRPr lang="pl-PL" sz="2800" dirty="0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D3BA8EF1-F291-F96B-FCDB-FBC05B58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96" y="3829795"/>
            <a:ext cx="4406438" cy="293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66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47E813-AEC3-D984-39F4-CE0E8DA2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rostokąt zaokrąglony 27">
            <a:extLst>
              <a:ext uri="{FF2B5EF4-FFF2-40B4-BE49-F238E27FC236}">
                <a16:creationId xmlns:a16="http://schemas.microsoft.com/office/drawing/2014/main" id="{EAB000A5-5F6C-11EB-79B0-1A54D8B914DD}"/>
              </a:ext>
            </a:extLst>
          </p:cNvPr>
          <p:cNvSpPr/>
          <p:nvPr/>
        </p:nvSpPr>
        <p:spPr>
          <a:xfrm>
            <a:off x="2798495" y="1209558"/>
            <a:ext cx="7010523" cy="5504596"/>
          </a:xfrm>
          <a:prstGeom prst="roundRect">
            <a:avLst>
              <a:gd name="adj" fmla="val 7514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3068A69-7FE4-70DA-E13C-FAB120460E8D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1CA95120-D042-20EB-8A90-E27BC8AE077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ANOVA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DF10B91-B304-E2CD-9FB7-3828289DD58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DF10B91-B304-E2CD-9FB7-3828289DD5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B75A32A9-8989-2B6F-7FCE-E604248725F2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AF52A173-38AE-EF1B-A163-D331BE59CE61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A81C7DB8-8A0B-8BFE-E1BD-E6C8873F6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66A1D8F0-56C7-E2C8-A009-B9A7A2B780B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66765A6-156C-950F-6D14-DAD0510B236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61E819E-3409-8AD0-18EF-66949DDB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5DBE1DF-C70A-16DD-0364-37EB9D817159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C0E2642-BD34-55C3-9CAA-C4A8E8E1C023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6F6E5364-FD7E-CCCB-585F-8A9C9471D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E908353-096B-CBD4-A24D-295202E7DC7C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5BA3F1D-8328-0627-43C5-3C7180AC7035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D62A8444-32A7-D0CB-6C8D-7216424B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1BCD5AB-71DB-A7F5-1458-E5BF0DBD101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27CE0CA-EBD2-C639-83E5-0E7EFDFDBAA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E41625C-E820-2A73-C675-DCC0E0FCB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6C435EB-5A83-A8AF-F9CE-F6215E5529A4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4096470-0707-2F8D-F4AD-2FC03D245C4F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B3B1C3F4-8900-1CAD-CB93-5BB1CF219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pic>
        <p:nvPicPr>
          <p:cNvPr id="26" name="Obraz 25" descr="Obraz zawierający tekst, Czcionka, zrzut ekranu, dokument&#10;&#10;Zawartość wygenerowana przez AI może być niepoprawna.">
            <a:extLst>
              <a:ext uri="{FF2B5EF4-FFF2-40B4-BE49-F238E27FC236}">
                <a16:creationId xmlns:a16="http://schemas.microsoft.com/office/drawing/2014/main" id="{4EDAB998-DA90-95F9-191D-8458B9A748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37344" y="1209558"/>
            <a:ext cx="6156160" cy="550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77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B9351-60FE-36A2-2913-022FA1F81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zaokrąglony 21">
            <a:extLst>
              <a:ext uri="{FF2B5EF4-FFF2-40B4-BE49-F238E27FC236}">
                <a16:creationId xmlns:a16="http://schemas.microsoft.com/office/drawing/2014/main" id="{29AE5CB3-ED8E-E848-D78B-45EB85D33C59}"/>
              </a:ext>
            </a:extLst>
          </p:cNvPr>
          <p:cNvSpPr/>
          <p:nvPr/>
        </p:nvSpPr>
        <p:spPr>
          <a:xfrm>
            <a:off x="4396381" y="5054138"/>
            <a:ext cx="4686577" cy="1660016"/>
          </a:xfrm>
          <a:prstGeom prst="roundRect">
            <a:avLst>
              <a:gd name="adj" fmla="val 521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B920DF43-43D6-EA55-E124-E54D744B9B17}"/>
              </a:ext>
            </a:extLst>
          </p:cNvPr>
          <p:cNvSpPr/>
          <p:nvPr/>
        </p:nvSpPr>
        <p:spPr>
          <a:xfrm>
            <a:off x="6786964" y="1190687"/>
            <a:ext cx="4686578" cy="3619378"/>
          </a:xfrm>
          <a:prstGeom prst="roundRect">
            <a:avLst>
              <a:gd name="adj" fmla="val 521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8" name="Prostokąt zaokrąglony 27">
            <a:extLst>
              <a:ext uri="{FF2B5EF4-FFF2-40B4-BE49-F238E27FC236}">
                <a16:creationId xmlns:a16="http://schemas.microsoft.com/office/drawing/2014/main" id="{4562E667-D3C6-01F6-2609-1EE8AC3C3CAC}"/>
              </a:ext>
            </a:extLst>
          </p:cNvPr>
          <p:cNvSpPr/>
          <p:nvPr/>
        </p:nvSpPr>
        <p:spPr>
          <a:xfrm>
            <a:off x="1733774" y="1191137"/>
            <a:ext cx="4686577" cy="3619378"/>
          </a:xfrm>
          <a:prstGeom prst="roundRect">
            <a:avLst>
              <a:gd name="adj" fmla="val 521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3FD6E48-E324-A436-ADBB-B6DCC74430A4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843C325B-6D99-CECF-3E0C-558DA7847F1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F-</a:t>
            </a:r>
            <a:r>
              <a:rPr lang="pl-PL" cap="small" spc="300" dirty="0" err="1">
                <a:latin typeface="Cambria" panose="02040503050406030204" pitchFamily="18" charset="0"/>
              </a:rPr>
              <a:t>distribution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813A5299-FBF7-69C4-78DF-312DAF37985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813A5299-FBF7-69C4-78DF-312DAF3798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F260D958-CC78-830D-3A20-7FE39A3E3E19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38CC15E6-FC11-8EEA-3E52-CCDFAE68EC78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0200699F-FBC1-EA3D-911D-66F9989DF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B896F621-2013-79FD-E2EE-6AABEDEE5FB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CF470771-30CA-4D99-CB4D-E4CF4F016C2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3376706-58D4-1B6C-5A73-FDCB7759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84D6796-99FB-C613-5385-BD94B5713EE1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86C8316-0A8D-71F7-EAEA-9A5FA5548FC5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A4328FD8-2CE2-A27A-5ADD-281132AFD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AAD3666-859B-D056-3E75-EFB8E5DCFE84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3E7B7ED-65FE-68C3-28E8-CE64D814CD06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9B736196-9CDE-062F-8ACA-5C2BD47F3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F230053-B1D4-DF93-8EC7-BBCA2D8030F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9CD1DA6-24AF-41DB-4B28-2315762EC86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FF0916D-62BB-BCE0-C09A-708210F25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6FC3B03-88E4-4912-C82D-F39770D42F44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A2CE2B49-4DC9-C89E-285D-0DFC14429619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400BCA82-9F72-6A7E-8DAB-2A1199821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pic>
        <p:nvPicPr>
          <p:cNvPr id="34818" name="Picture 2">
            <a:extLst>
              <a:ext uri="{FF2B5EF4-FFF2-40B4-BE49-F238E27FC236}">
                <a16:creationId xmlns:a16="http://schemas.microsoft.com/office/drawing/2014/main" id="{FA24EF3F-4BDE-B5A7-83C8-4A2870808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58" y="1164437"/>
            <a:ext cx="4816108" cy="361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217D65D7-345A-E538-AE3C-BB760AA47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966" y="1169202"/>
            <a:ext cx="4816109" cy="361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az 9" descr="Obraz zawierający tekst, pismo odręczne, Czcionka, biały&#10;&#10;Zawartość wygenerowana przez AI może być niepoprawna.">
            <a:extLst>
              <a:ext uri="{FF2B5EF4-FFF2-40B4-BE49-F238E27FC236}">
                <a16:creationId xmlns:a16="http://schemas.microsoft.com/office/drawing/2014/main" id="{0D20AEB0-5724-A4C1-EB1E-165A8A8AFB5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11985" b="10097"/>
          <a:stretch>
            <a:fillRect/>
          </a:stretch>
        </p:blipFill>
        <p:spPr>
          <a:xfrm>
            <a:off x="4606649" y="5054138"/>
            <a:ext cx="3964633" cy="155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04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F83AF-6A1A-4AA3-1040-BCCA7ADBB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60B54FA-493E-85EF-46F0-69CF36B74B14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DDD75CD5-E25B-D3CA-7BED-51568AFA16E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Multiple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testing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01C8350F-9682-9F67-4FD2-8708D59FD7B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01C8350F-9682-9F67-4FD2-8708D59FD7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1B03BCD5-EA87-4E8F-C706-7E87DCF303C7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C7532096-D2E7-8CCE-0480-D77D347E93CE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28860D8E-0ECA-1788-6869-AE7FA678A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0133B1C3-6CD7-67AA-E0A3-8C69A1D9FCB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E2C6D25-3092-66E9-B54E-DF1CC30640E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970F81E-FF29-7CD4-DFC4-3BD9F239D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B76B03C-EA09-95F1-D01C-FD6E1B93068F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0B0A151-6195-001E-754C-51EDC625337F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B8FE990E-44E1-A9A7-31D3-D30C7C614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32A0F5D-A490-4DA7-64AC-02F800B6DCE4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9725145-0E42-E37F-6C96-A51090720D3D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70073843-2C74-5631-A981-11787078B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08D5332-1AFD-6B3F-2BE9-8BC2E3127C6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820C301-0232-F711-1C88-815A47DC2D8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BF4A12F-3D28-1ECA-635C-8A424F084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8B0EDB2A-6DC2-FA75-0831-1B78F21C93E0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4C286BEC-6809-00DE-2A29-89C0ED424BE8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56B14BAE-DFDD-E0D0-E181-7226F62E4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A98B5F27-FCFA-E225-52C4-205F2F35DAF9}"/>
              </a:ext>
            </a:extLst>
          </p:cNvPr>
          <p:cNvSpPr/>
          <p:nvPr/>
        </p:nvSpPr>
        <p:spPr>
          <a:xfrm>
            <a:off x="2884408" y="1686809"/>
            <a:ext cx="7439999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43DA3CEC-3954-C70F-FB89-C63599C9CDCE}"/>
              </a:ext>
            </a:extLst>
          </p:cNvPr>
          <p:cNvSpPr txBox="1"/>
          <p:nvPr/>
        </p:nvSpPr>
        <p:spPr>
          <a:xfrm>
            <a:off x="3994632" y="1737291"/>
            <a:ext cx="6329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If</a:t>
            </a:r>
            <a:r>
              <a:rPr lang="pl-PL" sz="2800" dirty="0"/>
              <a:t> we test 10,000 </a:t>
            </a:r>
            <a:r>
              <a:rPr lang="pl-PL" sz="2800" dirty="0" err="1"/>
              <a:t>genes</a:t>
            </a:r>
            <a:r>
              <a:rPr lang="pl-PL" sz="2800" dirty="0"/>
              <a:t>, </a:t>
            </a:r>
            <a:r>
              <a:rPr lang="pl-PL" sz="2800" dirty="0" err="1"/>
              <a:t>how</a:t>
            </a:r>
            <a:r>
              <a:rPr lang="pl-PL" sz="2800" dirty="0"/>
              <a:t> </a:t>
            </a:r>
            <a:r>
              <a:rPr lang="pl-PL" sz="2800" dirty="0" err="1"/>
              <a:t>many</a:t>
            </a:r>
            <a:r>
              <a:rPr lang="pl-PL" sz="2800" dirty="0"/>
              <a:t> </a:t>
            </a:r>
            <a:r>
              <a:rPr lang="pl-PL" sz="2800" dirty="0" err="1"/>
              <a:t>false</a:t>
            </a:r>
            <a:r>
              <a:rPr lang="pl-PL" sz="2800" dirty="0"/>
              <a:t> </a:t>
            </a:r>
            <a:r>
              <a:rPr lang="pl-PL" sz="2800" dirty="0" err="1"/>
              <a:t>positives</a:t>
            </a:r>
            <a:r>
              <a:rPr lang="pl-PL" sz="2800" dirty="0"/>
              <a:t> do we </a:t>
            </a:r>
            <a:r>
              <a:rPr lang="pl-PL" sz="2800" dirty="0" err="1"/>
              <a:t>expect</a:t>
            </a:r>
            <a:r>
              <a:rPr lang="pl-PL" sz="2800" dirty="0"/>
              <a:t> </a:t>
            </a:r>
            <a:r>
              <a:rPr lang="pl-PL" sz="2800" dirty="0" err="1"/>
              <a:t>at</a:t>
            </a:r>
            <a:r>
              <a:rPr lang="pl-PL" sz="2800" dirty="0"/>
              <a:t> p &lt; 0.05?</a:t>
            </a:r>
          </a:p>
        </p:txBody>
      </p:sp>
      <p:pic>
        <p:nvPicPr>
          <p:cNvPr id="10" name="Grafika 9" descr="Znak zapytania z wypełnieniem pełnym">
            <a:extLst>
              <a:ext uri="{FF2B5EF4-FFF2-40B4-BE49-F238E27FC236}">
                <a16:creationId xmlns:a16="http://schemas.microsoft.com/office/drawing/2014/main" id="{05BE134B-254E-308A-A6C6-7252096116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80232" y="1757145"/>
            <a:ext cx="914400" cy="914400"/>
          </a:xfrm>
          <a:prstGeom prst="rect">
            <a:avLst/>
          </a:prstGeom>
        </p:spPr>
      </p:pic>
      <p:sp>
        <p:nvSpPr>
          <p:cNvPr id="22" name="Prostokąt zaokrąglony 21">
            <a:extLst>
              <a:ext uri="{FF2B5EF4-FFF2-40B4-BE49-F238E27FC236}">
                <a16:creationId xmlns:a16="http://schemas.microsoft.com/office/drawing/2014/main" id="{398A22A3-5D9F-CECC-72EF-76DC453E70F8}"/>
              </a:ext>
            </a:extLst>
          </p:cNvPr>
          <p:cNvSpPr/>
          <p:nvPr/>
        </p:nvSpPr>
        <p:spPr>
          <a:xfrm>
            <a:off x="1662545" y="3379734"/>
            <a:ext cx="9676015" cy="1577443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511CC0A9-5ADD-C916-CFB9-BEF807C31E28}"/>
              </a:ext>
            </a:extLst>
          </p:cNvPr>
          <p:cNvSpPr txBox="1"/>
          <p:nvPr/>
        </p:nvSpPr>
        <p:spPr>
          <a:xfrm>
            <a:off x="1895303" y="3430217"/>
            <a:ext cx="92271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Suppose</a:t>
            </a:r>
            <a:r>
              <a:rPr lang="pl-PL" sz="2800" dirty="0"/>
              <a:t> </a:t>
            </a:r>
            <a:r>
              <a:rPr lang="pl-PL" sz="2800" b="1" dirty="0"/>
              <a:t>H₀ </a:t>
            </a:r>
            <a:r>
              <a:rPr lang="pl-PL" sz="2800" b="1" dirty="0" err="1"/>
              <a:t>is</a:t>
            </a:r>
            <a:r>
              <a:rPr lang="pl-PL" sz="2800" b="1" dirty="0"/>
              <a:t> </a:t>
            </a:r>
            <a:r>
              <a:rPr lang="pl-PL" sz="2800" b="1" dirty="0" err="1"/>
              <a:t>true</a:t>
            </a:r>
            <a:r>
              <a:rPr lang="pl-PL" sz="2800" b="1" dirty="0"/>
              <a:t> for </a:t>
            </a:r>
            <a:r>
              <a:rPr lang="pl-PL" sz="2800" b="1" dirty="0" err="1"/>
              <a:t>all</a:t>
            </a:r>
            <a:r>
              <a:rPr lang="pl-PL" sz="2800" b="1" dirty="0"/>
              <a:t> </a:t>
            </a:r>
            <a:r>
              <a:rPr lang="pl-PL" sz="2800" b="1" dirty="0" err="1"/>
              <a:t>genes</a:t>
            </a:r>
            <a:r>
              <a:rPr lang="pl-PL" sz="2800" dirty="0"/>
              <a:t> (no real </a:t>
            </a:r>
            <a:r>
              <a:rPr lang="pl-PL" sz="2800" dirty="0" err="1"/>
              <a:t>differences</a:t>
            </a:r>
            <a:r>
              <a:rPr lang="pl-PL" sz="2800" dirty="0"/>
              <a:t>).</a:t>
            </a:r>
          </a:p>
          <a:p>
            <a:r>
              <a:rPr lang="pl-PL" sz="2800" dirty="0"/>
              <a:t>At </a:t>
            </a:r>
            <a:r>
              <a:rPr lang="el-GR" sz="2800" dirty="0"/>
              <a:t>α = 0.05, </a:t>
            </a:r>
            <a:r>
              <a:rPr lang="pl-PL" sz="2800" dirty="0" err="1"/>
              <a:t>each</a:t>
            </a:r>
            <a:r>
              <a:rPr lang="pl-PL" sz="2800" dirty="0"/>
              <a:t> </a:t>
            </a:r>
            <a:r>
              <a:rPr lang="pl-PL" sz="2800" dirty="0" err="1"/>
              <a:t>gene</a:t>
            </a:r>
            <a:r>
              <a:rPr lang="pl-PL" sz="2800" dirty="0"/>
              <a:t> </a:t>
            </a:r>
            <a:r>
              <a:rPr lang="pl-PL" sz="2800" dirty="0" err="1"/>
              <a:t>has</a:t>
            </a:r>
            <a:r>
              <a:rPr lang="pl-PL" sz="2800" dirty="0"/>
              <a:t> a 5% </a:t>
            </a:r>
            <a:r>
              <a:rPr lang="pl-PL" sz="2800" dirty="0" err="1"/>
              <a:t>chance</a:t>
            </a:r>
            <a:r>
              <a:rPr lang="pl-PL" sz="2800" dirty="0"/>
              <a:t> of a </a:t>
            </a:r>
            <a:r>
              <a:rPr lang="pl-PL" sz="2800" dirty="0" err="1"/>
              <a:t>false</a:t>
            </a:r>
            <a:r>
              <a:rPr lang="pl-PL" sz="2800" dirty="0"/>
              <a:t> </a:t>
            </a:r>
            <a:r>
              <a:rPr lang="pl-PL" sz="2800" dirty="0" err="1"/>
              <a:t>positive</a:t>
            </a:r>
            <a:r>
              <a:rPr lang="pl-PL" sz="2800" dirty="0"/>
              <a:t>. </a:t>
            </a:r>
            <a:r>
              <a:rPr lang="pl-PL" sz="2800" dirty="0" err="1"/>
              <a:t>Expected</a:t>
            </a:r>
            <a:r>
              <a:rPr lang="pl-PL" sz="2800" dirty="0"/>
              <a:t> </a:t>
            </a:r>
            <a:r>
              <a:rPr lang="pl-PL" sz="2800" dirty="0" err="1"/>
              <a:t>false</a:t>
            </a:r>
            <a:r>
              <a:rPr lang="pl-PL" sz="2800" dirty="0"/>
              <a:t> </a:t>
            </a:r>
            <a:r>
              <a:rPr lang="pl-PL" sz="2800" dirty="0" err="1"/>
              <a:t>positives</a:t>
            </a:r>
            <a:r>
              <a:rPr lang="pl-PL" sz="2800" dirty="0"/>
              <a:t> = 10,000 × 0.05 = </a:t>
            </a:r>
            <a:r>
              <a:rPr lang="pl-PL" sz="2800" b="1" dirty="0"/>
              <a:t>500 </a:t>
            </a:r>
            <a:r>
              <a:rPr lang="pl-PL" sz="2800" b="1" dirty="0" err="1"/>
              <a:t>genes</a:t>
            </a:r>
            <a:r>
              <a:rPr lang="pl-PL" sz="2800" dirty="0"/>
              <a:t>!</a:t>
            </a:r>
          </a:p>
          <a:p>
            <a:endParaRPr lang="pl-PL" sz="2800" dirty="0"/>
          </a:p>
        </p:txBody>
      </p:sp>
      <p:sp>
        <p:nvSpPr>
          <p:cNvPr id="28" name="Prostokąt zaokrąglony 27">
            <a:extLst>
              <a:ext uri="{FF2B5EF4-FFF2-40B4-BE49-F238E27FC236}">
                <a16:creationId xmlns:a16="http://schemas.microsoft.com/office/drawing/2014/main" id="{FDBE0AB2-3B5F-32BD-7AB1-B59AE24339A3}"/>
              </a:ext>
            </a:extLst>
          </p:cNvPr>
          <p:cNvSpPr/>
          <p:nvPr/>
        </p:nvSpPr>
        <p:spPr>
          <a:xfrm>
            <a:off x="2506942" y="5246099"/>
            <a:ext cx="8395853" cy="1247355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6654CD28-0757-88C1-68CB-9A30F5D3B21D}"/>
              </a:ext>
            </a:extLst>
          </p:cNvPr>
          <p:cNvSpPr txBox="1"/>
          <p:nvPr/>
        </p:nvSpPr>
        <p:spPr>
          <a:xfrm>
            <a:off x="3563390" y="5405793"/>
            <a:ext cx="8628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In </a:t>
            </a:r>
            <a:r>
              <a:rPr lang="pl-PL" sz="2800" dirty="0" err="1"/>
              <a:t>large-scale</a:t>
            </a:r>
            <a:r>
              <a:rPr lang="pl-PL" sz="2800" dirty="0"/>
              <a:t> </a:t>
            </a:r>
            <a:r>
              <a:rPr lang="pl-PL" sz="2800" dirty="0" err="1"/>
              <a:t>experiments</a:t>
            </a:r>
            <a:r>
              <a:rPr lang="pl-PL" sz="2800" dirty="0"/>
              <a:t> (</a:t>
            </a:r>
            <a:r>
              <a:rPr lang="pl-PL" sz="2800" dirty="0" err="1"/>
              <a:t>like</a:t>
            </a:r>
            <a:r>
              <a:rPr lang="pl-PL" sz="2800" dirty="0"/>
              <a:t> RNA-</a:t>
            </a:r>
            <a:r>
              <a:rPr lang="pl-PL" sz="2800" dirty="0" err="1"/>
              <a:t>seq</a:t>
            </a:r>
            <a:r>
              <a:rPr lang="pl-PL" sz="2800" dirty="0"/>
              <a:t>), </a:t>
            </a:r>
            <a:r>
              <a:rPr lang="pl-PL" sz="2800" dirty="0" err="1"/>
              <a:t>many</a:t>
            </a:r>
            <a:r>
              <a:rPr lang="pl-PL" sz="2800" dirty="0"/>
              <a:t> “</a:t>
            </a:r>
            <a:r>
              <a:rPr lang="pl-PL" sz="2800" dirty="0" err="1"/>
              <a:t>significant</a:t>
            </a:r>
            <a:r>
              <a:rPr lang="pl-PL" sz="2800" dirty="0"/>
              <a:t>” </a:t>
            </a:r>
            <a:r>
              <a:rPr lang="pl-PL" sz="2800" dirty="0" err="1"/>
              <a:t>genes</a:t>
            </a:r>
            <a:r>
              <a:rPr lang="pl-PL" sz="2800" dirty="0"/>
              <a:t> </a:t>
            </a:r>
            <a:r>
              <a:rPr lang="pl-PL" sz="2800" dirty="0" err="1"/>
              <a:t>can</a:t>
            </a:r>
            <a:r>
              <a:rPr lang="pl-PL" sz="2800" dirty="0"/>
              <a:t> be </a:t>
            </a:r>
            <a:r>
              <a:rPr lang="pl-PL" sz="2800" dirty="0" err="1"/>
              <a:t>false</a:t>
            </a:r>
            <a:r>
              <a:rPr lang="pl-PL" sz="2800" dirty="0"/>
              <a:t> </a:t>
            </a:r>
            <a:r>
              <a:rPr lang="pl-PL" sz="2800" dirty="0" err="1"/>
              <a:t>positives</a:t>
            </a:r>
            <a:r>
              <a:rPr lang="pl-PL" sz="2800" dirty="0"/>
              <a:t>.</a:t>
            </a:r>
          </a:p>
        </p:txBody>
      </p:sp>
      <p:pic>
        <p:nvPicPr>
          <p:cNvPr id="32" name="Grafika 31" descr="Gwizdek z wypełnieniem pełnym">
            <a:extLst>
              <a:ext uri="{FF2B5EF4-FFF2-40B4-BE49-F238E27FC236}">
                <a16:creationId xmlns:a16="http://schemas.microsoft.com/office/drawing/2014/main" id="{0D24D291-ACDF-2734-072A-5E9EA21849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60074" y="53601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90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D1ADC-A600-5D66-F31E-08A4B29F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1D91413-274E-2B74-79D8-A956A40FB65A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675AE768-E3F6-4404-0D68-15FC6DB6044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Family-</a:t>
            </a:r>
            <a:r>
              <a:rPr lang="pl-PL" cap="small" spc="300" dirty="0" err="1">
                <a:latin typeface="Cambria" panose="02040503050406030204" pitchFamily="18" charset="0"/>
              </a:rPr>
              <a:t>wise</a:t>
            </a:r>
            <a:r>
              <a:rPr lang="pl-PL" cap="small" spc="300" dirty="0">
                <a:latin typeface="Cambria" panose="02040503050406030204" pitchFamily="18" charset="0"/>
              </a:rPr>
              <a:t> Error </a:t>
            </a:r>
            <a:r>
              <a:rPr lang="pl-PL" cap="small" spc="300" dirty="0" err="1">
                <a:latin typeface="Cambria" panose="02040503050406030204" pitchFamily="18" charset="0"/>
              </a:rPr>
              <a:t>Rate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8200569B-A1E4-35FF-8DB0-18854E74C97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8200569B-A1E4-35FF-8DB0-18854E74C9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1231560D-195B-F9B5-49AF-D5E5BB1A1D4B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20713732-4206-3568-7B99-1EC35FDAE2E3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FFAFCC14-35E4-A340-1747-CE8D1B10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43F92822-9C1E-EB9D-D57C-25C61E26DCF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68832784-260A-302B-DBF7-BD81431D3DD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84D32A7-34ED-D7E0-A43B-9025E634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2FD91E0-ACA8-A5D0-1841-E1EF57F770DE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4734C5D-DE93-0FF8-C530-0EFC1AF51442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67615A6D-D7B4-1F25-0CD2-029E57414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67F85DE-88D9-4CC3-4748-492EC0265DAE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F34252E-FBBB-386B-245E-36178510C189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0B2D26A7-40C3-5472-E52C-2AFC15397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9181623-C6A6-0119-41E7-EE24C35A179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3C637F7-D12A-81BD-56AE-A57A0B5E261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34D42717-7F97-3E08-502F-F3E8F67BF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67C9372-CFD3-AA4E-7BBC-AEA1131B6B48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1A89931A-25E0-D823-6585-FC1C1A2A853C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DB4B281E-E30D-B901-330A-BE08BEEEA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B0905B59-D90B-5765-473A-03AFCEF7A3CF}"/>
              </a:ext>
            </a:extLst>
          </p:cNvPr>
          <p:cNvSpPr/>
          <p:nvPr/>
        </p:nvSpPr>
        <p:spPr>
          <a:xfrm>
            <a:off x="2884408" y="1686809"/>
            <a:ext cx="7669728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65904750-CA45-39BF-BBAD-68E1443EEA0C}"/>
                  </a:ext>
                </a:extLst>
              </p:cNvPr>
              <p:cNvSpPr txBox="1"/>
              <p:nvPr/>
            </p:nvSpPr>
            <p:spPr>
              <a:xfrm>
                <a:off x="3811752" y="2273758"/>
                <a:ext cx="63297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l-PL" sz="2800" i="1" smtClean="0"/>
                      <m:t>𝑚</m:t>
                    </m:r>
                  </m:oMath>
                </a14:m>
                <a:r>
                  <a:rPr lang="pl-PL" sz="2800" dirty="0"/>
                  <a:t> = </a:t>
                </a:r>
                <a:r>
                  <a:rPr lang="pl-PL" sz="2800" dirty="0" err="1"/>
                  <a:t>number</a:t>
                </a:r>
                <a:r>
                  <a:rPr lang="pl-PL" sz="2800" dirty="0"/>
                  <a:t> of </a:t>
                </a:r>
                <a:r>
                  <a:rPr lang="pl-PL" sz="2800" dirty="0" err="1"/>
                  <a:t>tests</a:t>
                </a:r>
                <a:r>
                  <a:rPr lang="pl-PL" sz="2800" dirty="0"/>
                  <a:t>.</a:t>
                </a:r>
              </a:p>
            </p:txBody>
          </p:sp>
        </mc:Choice>
        <mc:Fallback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65904750-CA45-39BF-BBAD-68E1443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752" y="2273758"/>
                <a:ext cx="6329775" cy="523220"/>
              </a:xfrm>
              <a:prstGeom prst="rect">
                <a:avLst/>
              </a:prstGeom>
              <a:blipFill>
                <a:blip r:embed="rId16"/>
                <a:stretch>
                  <a:fillRect t="-14286" b="-285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pole tekstowe 21">
                <a:extLst>
                  <a:ext uri="{FF2B5EF4-FFF2-40B4-BE49-F238E27FC236}">
                    <a16:creationId xmlns:a16="http://schemas.microsoft.com/office/drawing/2014/main" id="{E3FB86D2-BC27-7C1E-C838-B5543B0031A5}"/>
                  </a:ext>
                </a:extLst>
              </p:cNvPr>
              <p:cNvSpPr txBox="1"/>
              <p:nvPr/>
            </p:nvSpPr>
            <p:spPr>
              <a:xfrm>
                <a:off x="2884408" y="1843719"/>
                <a:ext cx="76697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𝐹𝑊𝐸𝑅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 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𝑓𝑎𝑙𝑠𝑒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𝑝𝑜𝑠𝑖𝑡𝑖𝑣𝑒𝑠</m:t>
                          </m:r>
                        </m:e>
                      </m:d>
                      <m:r>
                        <a:rPr lang="pl-P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(1−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pl-PL" sz="2800" dirty="0"/>
              </a:p>
            </p:txBody>
          </p:sp>
        </mc:Choice>
        <mc:Fallback>
          <p:sp>
            <p:nvSpPr>
              <p:cNvPr id="22" name="pole tekstowe 21">
                <a:extLst>
                  <a:ext uri="{FF2B5EF4-FFF2-40B4-BE49-F238E27FC236}">
                    <a16:creationId xmlns:a16="http://schemas.microsoft.com/office/drawing/2014/main" id="{E3FB86D2-BC27-7C1E-C838-B5543B003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408" y="1843719"/>
                <a:ext cx="7669728" cy="430887"/>
              </a:xfrm>
              <a:prstGeom prst="rect">
                <a:avLst/>
              </a:prstGeom>
              <a:blipFill>
                <a:blip r:embed="rId17"/>
                <a:stretch>
                  <a:fillRect l="-662" t="-5556" b="-3333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Prostokąt zaokrąglony 22">
            <a:extLst>
              <a:ext uri="{FF2B5EF4-FFF2-40B4-BE49-F238E27FC236}">
                <a16:creationId xmlns:a16="http://schemas.microsoft.com/office/drawing/2014/main" id="{84FD8D97-1D8F-16F7-3789-BE38730886F3}"/>
              </a:ext>
            </a:extLst>
          </p:cNvPr>
          <p:cNvSpPr/>
          <p:nvPr/>
        </p:nvSpPr>
        <p:spPr>
          <a:xfrm>
            <a:off x="2884408" y="3796076"/>
            <a:ext cx="7669728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pole tekstowe 23">
                <a:extLst>
                  <a:ext uri="{FF2B5EF4-FFF2-40B4-BE49-F238E27FC236}">
                    <a16:creationId xmlns:a16="http://schemas.microsoft.com/office/drawing/2014/main" id="{FAF82159-E737-59BB-6694-282AB5D1F6C3}"/>
                  </a:ext>
                </a:extLst>
              </p:cNvPr>
              <p:cNvSpPr txBox="1"/>
              <p:nvPr/>
            </p:nvSpPr>
            <p:spPr>
              <a:xfrm>
                <a:off x="3687388" y="3843559"/>
                <a:ext cx="63297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At 10,000 </a:t>
                </a:r>
                <a:r>
                  <a:rPr lang="pl-PL" sz="2800" dirty="0" err="1"/>
                  <a:t>tests</a:t>
                </a:r>
                <a:r>
                  <a:rPr lang="pl-PL" sz="2800" dirty="0"/>
                  <a:t> with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pl-PL" sz="2800" dirty="0"/>
                  <a:t> </a:t>
                </a:r>
              </a:p>
            </p:txBody>
          </p:sp>
        </mc:Choice>
        <mc:Fallback>
          <p:sp>
            <p:nvSpPr>
              <p:cNvPr id="24" name="pole tekstowe 23">
                <a:extLst>
                  <a:ext uri="{FF2B5EF4-FFF2-40B4-BE49-F238E27FC236}">
                    <a16:creationId xmlns:a16="http://schemas.microsoft.com/office/drawing/2014/main" id="{FAF82159-E737-59BB-6694-282AB5D1F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88" y="3843559"/>
                <a:ext cx="6329775" cy="523220"/>
              </a:xfrm>
              <a:prstGeom prst="rect">
                <a:avLst/>
              </a:prstGeom>
              <a:blipFill>
                <a:blip r:embed="rId18"/>
                <a:stretch>
                  <a:fillRect l="-2004" t="-11905" b="-309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pole tekstowe 24">
                <a:extLst>
                  <a:ext uri="{FF2B5EF4-FFF2-40B4-BE49-F238E27FC236}">
                    <a16:creationId xmlns:a16="http://schemas.microsoft.com/office/drawing/2014/main" id="{C6D10825-51A7-F611-585F-2FD1EDFC0270}"/>
                  </a:ext>
                </a:extLst>
              </p:cNvPr>
              <p:cNvSpPr txBox="1"/>
              <p:nvPr/>
            </p:nvSpPr>
            <p:spPr>
              <a:xfrm>
                <a:off x="4413949" y="4400666"/>
                <a:ext cx="42151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𝐹𝑊𝐸𝑅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</m:e>
                        <m:sup>
                          <m:r>
                            <a:rPr lang="pl-P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10,000</m:t>
                          </m:r>
                        </m:sup>
                      </m:sSup>
                      <m:r>
                        <a:rPr lang="pl-P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≅1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>
          <p:sp>
            <p:nvSpPr>
              <p:cNvPr id="25" name="pole tekstowe 24">
                <a:extLst>
                  <a:ext uri="{FF2B5EF4-FFF2-40B4-BE49-F238E27FC236}">
                    <a16:creationId xmlns:a16="http://schemas.microsoft.com/office/drawing/2014/main" id="{C6D10825-51A7-F611-585F-2FD1EDFC0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949" y="4400666"/>
                <a:ext cx="4215128" cy="430887"/>
              </a:xfrm>
              <a:prstGeom prst="rect">
                <a:avLst/>
              </a:prstGeom>
              <a:blipFill>
                <a:blip r:embed="rId19"/>
                <a:stretch>
                  <a:fillRect l="-901" t="-2857" r="-901" b="-571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279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DAB8A-51CE-418E-7973-E6A094042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17F327-9091-8585-BAA0-15273D214B2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2DDEF889-1E42-DD9E-2DFC-7686514B17B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Bonferroni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Correction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28CB3EE-3FC8-76DE-A363-06A1E392C27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28CB3EE-3FC8-76DE-A363-06A1E392C2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223D5F1F-D96F-969B-C4A1-5C83C68E03D3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709D15B-8038-340C-2FB0-80DADDA66BD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97AC47C9-BAE1-E6F6-AB8E-7F24644BD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E0E4DD4C-8943-B816-47D8-E508C856638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084F618-4DF4-1B14-895A-1D270B2D599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6C4FD4D-AE8F-8FB5-2B3C-67C27C7F4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B52AAD2-CBEA-272E-D5A4-47839C3AA27B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3D8310C-70F5-209F-712C-25CEBF512C8E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7186343B-9C7F-1392-BF29-C58CC6910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411466C-99E4-AC04-669E-4E698B210C2D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C86FA03-0A51-C485-D964-9E351DBF254F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B2E7EAA3-F40C-D2CA-B060-6F75E3E59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B171DFA-4F8A-3DB5-A9F8-7E90AFC943B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6B368FD-BF83-8A88-F644-43067D6C3C6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18C2DFA-ED96-5E1E-1A17-48C271461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5618FF1-5BCB-FA2F-6048-59CF001E784C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47FBE98-06C7-6EC9-1C98-2D671482E5D8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BDA218AA-4F4D-3EDB-1B09-34BC01E45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4216629E-877B-61EE-2019-4DF1FBF941B6}"/>
              </a:ext>
            </a:extLst>
          </p:cNvPr>
          <p:cNvSpPr/>
          <p:nvPr/>
        </p:nvSpPr>
        <p:spPr>
          <a:xfrm>
            <a:off x="2884408" y="1686809"/>
            <a:ext cx="7669728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4C65228-826F-BB18-C078-056E8D7A54CB}"/>
              </a:ext>
            </a:extLst>
          </p:cNvPr>
          <p:cNvSpPr txBox="1"/>
          <p:nvPr/>
        </p:nvSpPr>
        <p:spPr>
          <a:xfrm>
            <a:off x="3911505" y="1768179"/>
            <a:ext cx="632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Scale</a:t>
            </a:r>
            <a:r>
              <a:rPr lang="pl-PL" sz="2800" dirty="0"/>
              <a:t> </a:t>
            </a:r>
            <a:r>
              <a:rPr lang="pl-PL" sz="2800" dirty="0" err="1"/>
              <a:t>significance</a:t>
            </a:r>
            <a:r>
              <a:rPr lang="pl-PL" sz="2800" dirty="0"/>
              <a:t> </a:t>
            </a:r>
            <a:r>
              <a:rPr lang="pl-PL" sz="2800" dirty="0" err="1"/>
              <a:t>cutoff</a:t>
            </a:r>
            <a:r>
              <a:rPr lang="pl-PL" sz="28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EC884E42-368E-66E3-D13A-E0DF26D1F2D4}"/>
                  </a:ext>
                </a:extLst>
              </p:cNvPr>
              <p:cNvSpPr txBox="1"/>
              <p:nvPr/>
            </p:nvSpPr>
            <p:spPr>
              <a:xfrm>
                <a:off x="5003436" y="2273573"/>
                <a:ext cx="2864502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𝐵𝑜𝑛𝑓𝑜𝑟𝑜𝑛𝑖</m:t>
                          </m:r>
                        </m:sub>
                      </m:sSub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pl-PL" sz="2800" dirty="0"/>
              </a:p>
            </p:txBody>
          </p:sp>
        </mc:Choice>
        <mc:Fallback>
          <p:sp>
            <p:nvSpPr>
              <p:cNvPr id="10" name="pole tekstowe 9">
                <a:extLst>
                  <a:ext uri="{FF2B5EF4-FFF2-40B4-BE49-F238E27FC236}">
                    <a16:creationId xmlns:a16="http://schemas.microsoft.com/office/drawing/2014/main" id="{EC884E42-368E-66E3-D13A-E0DF26D1F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36" y="2273573"/>
                <a:ext cx="2864502" cy="465384"/>
              </a:xfrm>
              <a:prstGeom prst="rect">
                <a:avLst/>
              </a:prstGeom>
              <a:blipFill>
                <a:blip r:embed="rId16"/>
                <a:stretch>
                  <a:fillRect l="-1327" r="-885" b="-2702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BAC59EF2-A9C2-305A-3684-A7AD7C16E15B}"/>
              </a:ext>
            </a:extLst>
          </p:cNvPr>
          <p:cNvSpPr/>
          <p:nvPr/>
        </p:nvSpPr>
        <p:spPr>
          <a:xfrm>
            <a:off x="2884408" y="3796076"/>
            <a:ext cx="7669728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D15EB150-BD60-1A62-56E0-C1B6F6E44AC6}"/>
                  </a:ext>
                </a:extLst>
              </p:cNvPr>
              <p:cNvSpPr txBox="1"/>
              <p:nvPr/>
            </p:nvSpPr>
            <p:spPr>
              <a:xfrm>
                <a:off x="3687388" y="3843559"/>
                <a:ext cx="63297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At 10,000 </a:t>
                </a:r>
                <a:r>
                  <a:rPr lang="pl-PL" sz="2800" dirty="0" err="1"/>
                  <a:t>tests</a:t>
                </a:r>
                <a:r>
                  <a:rPr lang="pl-PL" sz="2800" dirty="0"/>
                  <a:t> with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pl-PL" sz="2800" dirty="0"/>
                  <a:t> </a:t>
                </a:r>
              </a:p>
            </p:txBody>
          </p:sp>
        </mc:Choice>
        <mc:Fallback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D15EB150-BD60-1A62-56E0-C1B6F6E44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388" y="3843559"/>
                <a:ext cx="6329775" cy="523220"/>
              </a:xfrm>
              <a:prstGeom prst="rect">
                <a:avLst/>
              </a:prstGeom>
              <a:blipFill>
                <a:blip r:embed="rId17"/>
                <a:stretch>
                  <a:fillRect l="-2004" t="-11905" b="-309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pole tekstowe 27">
                <a:extLst>
                  <a:ext uri="{FF2B5EF4-FFF2-40B4-BE49-F238E27FC236}">
                    <a16:creationId xmlns:a16="http://schemas.microsoft.com/office/drawing/2014/main" id="{0E362A48-34F4-9453-FE3B-76E2BB123173}"/>
                  </a:ext>
                </a:extLst>
              </p:cNvPr>
              <p:cNvSpPr txBox="1"/>
              <p:nvPr/>
            </p:nvSpPr>
            <p:spPr>
              <a:xfrm>
                <a:off x="4115692" y="4366779"/>
                <a:ext cx="5473165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𝐵𝑜𝑛𝑓𝑜𝑟𝑜𝑛𝑖</m:t>
                        </m:r>
                      </m:sub>
                    </m:sSub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=0.05</m:t>
                    </m:r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pl-PL" sz="2800" dirty="0"/>
                  <a:t>10,000=0.000005</a:t>
                </a:r>
              </a:p>
            </p:txBody>
          </p:sp>
        </mc:Choice>
        <mc:Fallback>
          <p:sp>
            <p:nvSpPr>
              <p:cNvPr id="28" name="pole tekstowe 27">
                <a:extLst>
                  <a:ext uri="{FF2B5EF4-FFF2-40B4-BE49-F238E27FC236}">
                    <a16:creationId xmlns:a16="http://schemas.microsoft.com/office/drawing/2014/main" id="{0E362A48-34F4-9453-FE3B-76E2BB123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692" y="4366779"/>
                <a:ext cx="5473165" cy="465384"/>
              </a:xfrm>
              <a:prstGeom prst="rect">
                <a:avLst/>
              </a:prstGeom>
              <a:blipFill>
                <a:blip r:embed="rId18"/>
                <a:stretch>
                  <a:fillRect l="-1620" t="-18421" r="-2778" b="-3947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73084ACF-6CE0-7018-28CA-997E1F80A7E1}"/>
              </a:ext>
            </a:extLst>
          </p:cNvPr>
          <p:cNvSpPr/>
          <p:nvPr/>
        </p:nvSpPr>
        <p:spPr>
          <a:xfrm>
            <a:off x="2884408" y="5400803"/>
            <a:ext cx="7669728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6664257C-A181-1B76-A588-FA500D715FE0}"/>
              </a:ext>
            </a:extLst>
          </p:cNvPr>
          <p:cNvSpPr txBox="1"/>
          <p:nvPr/>
        </p:nvSpPr>
        <p:spPr>
          <a:xfrm>
            <a:off x="4115692" y="5700373"/>
            <a:ext cx="632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Too </a:t>
            </a:r>
            <a:r>
              <a:rPr lang="pl-PL" sz="2800" dirty="0" err="1"/>
              <a:t>strict</a:t>
            </a:r>
            <a:r>
              <a:rPr lang="pl-PL" sz="2800" dirty="0"/>
              <a:t>!</a:t>
            </a:r>
          </a:p>
        </p:txBody>
      </p:sp>
      <p:pic>
        <p:nvPicPr>
          <p:cNvPr id="33" name="Grafika 32" descr="Gwizdek z wypełnieniem pełnym">
            <a:extLst>
              <a:ext uri="{FF2B5EF4-FFF2-40B4-BE49-F238E27FC236}">
                <a16:creationId xmlns:a16="http://schemas.microsoft.com/office/drawing/2014/main" id="{AFB64E5E-DC71-5486-2021-C775D1F0570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92623" y="55574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71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E7F301-E6DA-7DD6-1559-01CF205A7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6584FE5-62C0-A71B-9815-2FA874E0832D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BC0EE9EB-A191-8357-46C3-F2CA6C1DA5D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False</a:t>
            </a:r>
            <a:r>
              <a:rPr lang="pl-PL" cap="small" spc="300" dirty="0">
                <a:latin typeface="Cambria" panose="02040503050406030204" pitchFamily="18" charset="0"/>
              </a:rPr>
              <a:t> Discovery </a:t>
            </a:r>
            <a:r>
              <a:rPr lang="pl-PL" cap="small" spc="300" dirty="0" err="1">
                <a:latin typeface="Cambria" panose="02040503050406030204" pitchFamily="18" charset="0"/>
              </a:rPr>
              <a:t>Rate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8E2C6FF-E327-36C8-1224-13F7B4E09A4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8E2C6FF-E327-36C8-1224-13F7B4E09A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DD535272-3EA7-8083-6696-851802A22AF9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3EB51305-A019-1871-0F3F-EE4D01A0EC0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0F2BEAA9-75AD-A81E-1E74-F375629A7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298CD303-F867-DF14-4840-0948B16A977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42AF1CB-2C29-CD58-3CC9-185CDF412B4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D09667E-7030-2DF8-796F-C3047E812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C8A75E9-991C-F109-3DC0-3D6EBA9C996F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B4CB0FB-D752-E9CE-11AE-70C184497786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FE5A4A5E-554F-FABA-1550-F9ABF47C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4974EE1-C367-903E-A841-5938CAFD7D3D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F3F7E7C-DAA5-2321-1FDD-DD48CB777F6D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58536F18-F4F0-CEDB-81D4-14DE63DD6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D3197D5-9DE8-B213-DB9C-3F7DBD072E8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2E8D293-5C9D-28B0-A99B-2900F81DB66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3D2F787-AD59-5D35-A98D-D2BA2D6D5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5545C74A-4A97-EBD1-EFF4-1FBE025B4C52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F49187B7-175B-CEC7-1536-DAA497036BE5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0A297E1B-0849-CE65-FC60-8C6B6C13C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C85C9C02-4CCD-7F44-5DB1-F2311890E667}"/>
              </a:ext>
            </a:extLst>
          </p:cNvPr>
          <p:cNvSpPr/>
          <p:nvPr/>
        </p:nvSpPr>
        <p:spPr>
          <a:xfrm>
            <a:off x="2884408" y="1686809"/>
            <a:ext cx="7669728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0F1B1378-B99B-4918-26F9-FD13A2AAF9CA}"/>
              </a:ext>
            </a:extLst>
          </p:cNvPr>
          <p:cNvSpPr txBox="1"/>
          <p:nvPr/>
        </p:nvSpPr>
        <p:spPr>
          <a:xfrm>
            <a:off x="3911505" y="1768179"/>
            <a:ext cx="6329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Researchers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okay with </a:t>
            </a:r>
            <a:r>
              <a:rPr lang="pl-PL" sz="2800" dirty="0" err="1"/>
              <a:t>some</a:t>
            </a:r>
            <a:r>
              <a:rPr lang="pl-PL" sz="2800" dirty="0"/>
              <a:t> </a:t>
            </a:r>
            <a:r>
              <a:rPr lang="pl-PL" sz="2800" dirty="0" err="1"/>
              <a:t>false</a:t>
            </a:r>
            <a:r>
              <a:rPr lang="pl-PL" sz="2800" dirty="0"/>
              <a:t> </a:t>
            </a:r>
            <a:r>
              <a:rPr lang="pl-PL" sz="2800" dirty="0" err="1"/>
              <a:t>positives</a:t>
            </a:r>
            <a:r>
              <a:rPr lang="pl-PL" sz="2800" dirty="0"/>
              <a:t> </a:t>
            </a:r>
            <a:r>
              <a:rPr lang="pl-PL" sz="2800" dirty="0" err="1"/>
              <a:t>if</a:t>
            </a:r>
            <a:r>
              <a:rPr lang="pl-PL" sz="2800" dirty="0"/>
              <a:t> most </a:t>
            </a:r>
            <a:r>
              <a:rPr lang="pl-PL" sz="2800" dirty="0" err="1"/>
              <a:t>discoveries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real.</a:t>
            </a:r>
          </a:p>
        </p:txBody>
      </p:sp>
      <p:sp>
        <p:nvSpPr>
          <p:cNvPr id="22" name="Prostokąt zaokrąglony 21">
            <a:extLst>
              <a:ext uri="{FF2B5EF4-FFF2-40B4-BE49-F238E27FC236}">
                <a16:creationId xmlns:a16="http://schemas.microsoft.com/office/drawing/2014/main" id="{E583FEFB-A1C8-C6BA-786F-6AE29F1749A0}"/>
              </a:ext>
            </a:extLst>
          </p:cNvPr>
          <p:cNvSpPr/>
          <p:nvPr/>
        </p:nvSpPr>
        <p:spPr>
          <a:xfrm>
            <a:off x="2884408" y="3403588"/>
            <a:ext cx="7669728" cy="120918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74A08CE8-5685-F1A2-9107-99571A580EB1}"/>
                  </a:ext>
                </a:extLst>
              </p:cNvPr>
              <p:cNvSpPr txBox="1"/>
              <p:nvPr/>
            </p:nvSpPr>
            <p:spPr>
              <a:xfrm>
                <a:off x="3911505" y="3484958"/>
                <a:ext cx="6329775" cy="921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𝐹𝐷𝑅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l-PL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l-PL" sz="2800" i="1">
                                  <a:latin typeface="Cambria Math" panose="02040503050406030204" pitchFamily="18" charset="0"/>
                                </a:rPr>
                                <m:t>𝐹𝑎𝑙𝑠𝑒</m:t>
                              </m:r>
                              <m:r>
                                <a:rPr lang="pl-PL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l-PL" sz="2800" i="1">
                                  <a:latin typeface="Cambria Math" panose="02040503050406030204" pitchFamily="18" charset="0"/>
                                </a:rPr>
                                <m:t>𝑃𝑜𝑠𝑖𝑡𝑖𝑣𝑒</m:t>
                              </m:r>
                            </m:num>
                            <m:den>
                              <m:r>
                                <a:rPr lang="pl-PL" sz="2800" i="1">
                                  <a:latin typeface="Cambria Math" panose="02040503050406030204" pitchFamily="18" charset="0"/>
                                </a:rPr>
                                <m:t>𝑇𝑜𝑡𝑎𝑙</m:t>
                              </m:r>
                              <m:r>
                                <a:rPr lang="pl-PL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l-PL" sz="2800" i="1">
                                  <a:latin typeface="Cambria Math" panose="02040503050406030204" pitchFamily="18" charset="0"/>
                                </a:rPr>
                                <m:t>𝑃𝑜𝑠𝑖𝑡𝑖𝑣𝑒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l-PL" sz="2800" dirty="0"/>
              </a:p>
            </p:txBody>
          </p:sp>
        </mc:Choice>
        <mc:Fallback>
          <p:sp>
            <p:nvSpPr>
              <p:cNvPr id="23" name="pole tekstowe 22">
                <a:extLst>
                  <a:ext uri="{FF2B5EF4-FFF2-40B4-BE49-F238E27FC236}">
                    <a16:creationId xmlns:a16="http://schemas.microsoft.com/office/drawing/2014/main" id="{74A08CE8-5685-F1A2-9107-99571A580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505" y="3484958"/>
                <a:ext cx="6329775" cy="921919"/>
              </a:xfrm>
              <a:prstGeom prst="rect">
                <a:avLst/>
              </a:prstGeom>
              <a:blipFill>
                <a:blip r:embed="rId16"/>
                <a:stretch>
                  <a:fillRect t="-2703" b="-2027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312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C93604-E050-1E7D-B694-A355029ED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B650539-FE69-4B12-70B2-86381E3E4EF7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4A4857FF-3616-E973-7475-0AA1ADF8747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Benjamini-Hochberg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procedure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A9A1645-F8C8-A7AF-8D70-286DF912728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A9A1645-F8C8-A7AF-8D70-286DF912728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48E9E917-585D-208A-7D5E-C698E3CFDA4D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CA4A239C-BC0A-8BC4-020F-DE77F8A3AB9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504F10F2-DAEE-87FD-2B83-9DD807AE0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C2B3088B-BA21-ECB4-3D13-4886BCD3842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47D8F93-7DCC-8ECD-E48E-72E8EA64C84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7FC0BC5-F3F3-0E7E-A69C-C392F2939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1F56FA9-BE4D-DBF2-F787-5AABF5845C85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0527DFE-3CEC-C8C5-1D38-C1407151435F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8FDB4A38-A10E-A808-F605-FB6A3221A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ADE18AE-EA14-AF79-A644-14B9D367D753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A5891C6-B0C9-E786-A170-0CEC563AED90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3EAD978B-7CCC-55CB-F9F3-9DAA5843B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9AC1BC0-4A0D-8B25-B33C-1AF30E900F1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B72C6B7-3F05-9EEE-E637-3E6FF6FAE8F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8ECFB20-6781-87DC-5438-300E8C88E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34F4901-8772-8A27-D0C2-E16230B3AFA2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D1EF4016-323A-3B73-8497-D229CE8D29A9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43D7E1BE-0D62-D16C-2EA0-5F8EC8EEE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rostokąt zaokrąglony 7">
            <a:extLst>
              <a:ext uri="{FF2B5EF4-FFF2-40B4-BE49-F238E27FC236}">
                <a16:creationId xmlns:a16="http://schemas.microsoft.com/office/drawing/2014/main" id="{919AB6CB-1736-AE7A-D8D2-BC0D87ACCB57}"/>
              </a:ext>
            </a:extLst>
          </p:cNvPr>
          <p:cNvSpPr/>
          <p:nvPr/>
        </p:nvSpPr>
        <p:spPr>
          <a:xfrm>
            <a:off x="2271486" y="1686809"/>
            <a:ext cx="9333080" cy="827314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72FD4AD2-E9C0-CC0D-DE1F-7E4C57954A33}"/>
                  </a:ext>
                </a:extLst>
              </p:cNvPr>
              <p:cNvSpPr txBox="1"/>
              <p:nvPr/>
            </p:nvSpPr>
            <p:spPr>
              <a:xfrm>
                <a:off x="2812409" y="1838856"/>
                <a:ext cx="85787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Sort p-</a:t>
                </a:r>
                <a:r>
                  <a:rPr lang="pl-PL" sz="2800" dirty="0" err="1"/>
                  <a:t>values</a:t>
                </a:r>
                <a:r>
                  <a:rPr lang="pl-PL" sz="2800" dirty="0"/>
                  <a:t> from </a:t>
                </a:r>
                <a:r>
                  <a:rPr lang="pl-PL" sz="2800" dirty="0" err="1"/>
                  <a:t>smallest</a:t>
                </a:r>
                <a:r>
                  <a:rPr lang="pl-PL" sz="2800" dirty="0"/>
                  <a:t> to </a:t>
                </a:r>
                <a:r>
                  <a:rPr lang="pl-PL" sz="2800" dirty="0" err="1"/>
                  <a:t>largest</a:t>
                </a:r>
                <a:r>
                  <a:rPr lang="pl-PL" sz="28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800"/>
                        </m:ctrlPr>
                      </m:sSubPr>
                      <m:e>
                        <m:r>
                          <a:rPr lang="ar-AE" sz="2800" i="1"/>
                          <m:t>𝑝</m:t>
                        </m:r>
                      </m:e>
                      <m:sub>
                        <m:r>
                          <a:rPr lang="ar-AE" sz="2800"/>
                          <m:t>1</m:t>
                        </m:r>
                      </m:sub>
                    </m:sSub>
                    <m:r>
                      <a:rPr lang="ar-AE" sz="2800"/>
                      <m:t>≤</m:t>
                    </m:r>
                    <m:sSub>
                      <m:sSubPr>
                        <m:ctrlPr>
                          <a:rPr lang="ar-AE" sz="2800" i="1"/>
                        </m:ctrlPr>
                      </m:sSubPr>
                      <m:e>
                        <m:r>
                          <a:rPr lang="ar-AE" sz="2800" i="1"/>
                          <m:t>𝑝</m:t>
                        </m:r>
                      </m:e>
                      <m:sub>
                        <m:r>
                          <a:rPr lang="ar-AE" sz="2800"/>
                          <m:t>2</m:t>
                        </m:r>
                      </m:sub>
                    </m:sSub>
                    <m:r>
                      <a:rPr lang="ar-AE" sz="2800"/>
                      <m:t>≤...≤</m:t>
                    </m:r>
                    <m:sSub>
                      <m:sSubPr>
                        <m:ctrlPr>
                          <a:rPr lang="ar-AE" sz="2800" i="1"/>
                        </m:ctrlPr>
                      </m:sSubPr>
                      <m:e>
                        <m:r>
                          <a:rPr lang="ar-AE" sz="2800" i="1"/>
                          <m:t>𝑝</m:t>
                        </m:r>
                      </m:e>
                      <m:sub>
                        <m:r>
                          <a:rPr lang="ar-AE" sz="2800" i="1"/>
                          <m:t>𝑚</m:t>
                        </m:r>
                      </m:sub>
                    </m:sSub>
                  </m:oMath>
                </a14:m>
                <a:endParaRPr lang="pl-PL" sz="2800" dirty="0"/>
              </a:p>
            </p:txBody>
          </p:sp>
        </mc:Choice>
        <mc:Fallback>
          <p:sp>
            <p:nvSpPr>
              <p:cNvPr id="9" name="pole tekstowe 8">
                <a:extLst>
                  <a:ext uri="{FF2B5EF4-FFF2-40B4-BE49-F238E27FC236}">
                    <a16:creationId xmlns:a16="http://schemas.microsoft.com/office/drawing/2014/main" id="{72FD4AD2-E9C0-CC0D-DE1F-7E4C57954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409" y="1838856"/>
                <a:ext cx="8578733" cy="523220"/>
              </a:xfrm>
              <a:prstGeom prst="rect">
                <a:avLst/>
              </a:prstGeom>
              <a:blipFill>
                <a:blip r:embed="rId16"/>
                <a:stretch>
                  <a:fillRect l="-1477" t="-11905" b="-3095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627B024D-186B-BEFD-40D5-B25402A1A645}"/>
              </a:ext>
            </a:extLst>
          </p:cNvPr>
          <p:cNvSpPr/>
          <p:nvPr/>
        </p:nvSpPr>
        <p:spPr>
          <a:xfrm>
            <a:off x="2271486" y="3015343"/>
            <a:ext cx="9333080" cy="827314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E97D271D-936E-DC01-579D-36F80A339A2F}"/>
              </a:ext>
            </a:extLst>
          </p:cNvPr>
          <p:cNvSpPr txBox="1"/>
          <p:nvPr/>
        </p:nvSpPr>
        <p:spPr>
          <a:xfrm>
            <a:off x="2812409" y="3167390"/>
            <a:ext cx="8578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Choose</a:t>
            </a:r>
            <a:r>
              <a:rPr lang="pl-PL" sz="2800" dirty="0"/>
              <a:t> </a:t>
            </a:r>
            <a:r>
              <a:rPr lang="pl-PL" sz="2800" dirty="0" err="1"/>
              <a:t>desired</a:t>
            </a:r>
            <a:r>
              <a:rPr lang="pl-PL" sz="2800" dirty="0"/>
              <a:t> FDR </a:t>
            </a:r>
            <a:r>
              <a:rPr lang="pl-PL" sz="2800" dirty="0" err="1"/>
              <a:t>level</a:t>
            </a:r>
            <a:r>
              <a:rPr lang="pl-PL" sz="2800" dirty="0"/>
              <a:t> (</a:t>
            </a:r>
            <a:r>
              <a:rPr lang="pl-PL" sz="2800" dirty="0" err="1"/>
              <a:t>e.g</a:t>
            </a:r>
            <a:r>
              <a:rPr lang="pl-PL" sz="2800" dirty="0"/>
              <a:t>., q = 0.05)</a:t>
            </a:r>
          </a:p>
        </p:txBody>
      </p:sp>
      <p:sp>
        <p:nvSpPr>
          <p:cNvPr id="23" name="Prostokąt zaokrąglony 22">
            <a:extLst>
              <a:ext uri="{FF2B5EF4-FFF2-40B4-BE49-F238E27FC236}">
                <a16:creationId xmlns:a16="http://schemas.microsoft.com/office/drawing/2014/main" id="{3CA46C35-BC16-CF54-E68C-8623F01B8701}"/>
              </a:ext>
            </a:extLst>
          </p:cNvPr>
          <p:cNvSpPr/>
          <p:nvPr/>
        </p:nvSpPr>
        <p:spPr>
          <a:xfrm>
            <a:off x="2271486" y="4289585"/>
            <a:ext cx="9333080" cy="827314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pole tekstowe 23">
                <a:extLst>
                  <a:ext uri="{FF2B5EF4-FFF2-40B4-BE49-F238E27FC236}">
                    <a16:creationId xmlns:a16="http://schemas.microsoft.com/office/drawing/2014/main" id="{CA93A17C-18F1-E516-CC64-4DCD651651E4}"/>
                  </a:ext>
                </a:extLst>
              </p:cNvPr>
              <p:cNvSpPr txBox="1"/>
              <p:nvPr/>
            </p:nvSpPr>
            <p:spPr>
              <a:xfrm>
                <a:off x="2812408" y="4343877"/>
                <a:ext cx="8578733" cy="71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/>
                  <a:t>Find </a:t>
                </a:r>
                <a:r>
                  <a:rPr lang="pl-PL" sz="2800" dirty="0" err="1"/>
                  <a:t>largest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𝑘</m:t>
                    </m:r>
                    <m:r>
                      <a:rPr lang="pl-PL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sz="2800" dirty="0" err="1"/>
                  <a:t>such</a:t>
                </a:r>
                <a:r>
                  <a:rPr lang="pl-PL" sz="2800" dirty="0"/>
                  <a:t> </a:t>
                </a:r>
                <a:r>
                  <a:rPr lang="pl-PL" sz="2800" dirty="0" err="1"/>
                  <a:t>that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l-PL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l-PL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pl-PL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pl-PL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pl-PL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pl-PL" sz="2800" dirty="0"/>
              </a:p>
            </p:txBody>
          </p:sp>
        </mc:Choice>
        <mc:Fallback>
          <p:sp>
            <p:nvSpPr>
              <p:cNvPr id="24" name="pole tekstowe 23">
                <a:extLst>
                  <a:ext uri="{FF2B5EF4-FFF2-40B4-BE49-F238E27FC236}">
                    <a16:creationId xmlns:a16="http://schemas.microsoft.com/office/drawing/2014/main" id="{CA93A17C-18F1-E516-CC64-4DCD65165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408" y="4343877"/>
                <a:ext cx="8578733" cy="710579"/>
              </a:xfrm>
              <a:prstGeom prst="rect">
                <a:avLst/>
              </a:prstGeom>
              <a:blipFill>
                <a:blip r:embed="rId17"/>
                <a:stretch>
                  <a:fillRect l="-1477" b="-1071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8A4626D2-7D8C-252B-3FFB-FB677FD432DC}"/>
              </a:ext>
            </a:extLst>
          </p:cNvPr>
          <p:cNvSpPr/>
          <p:nvPr/>
        </p:nvSpPr>
        <p:spPr>
          <a:xfrm>
            <a:off x="2271486" y="5552401"/>
            <a:ext cx="9333080" cy="827314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99581064-A536-47BA-D9CC-D1D390108068}"/>
                  </a:ext>
                </a:extLst>
              </p:cNvPr>
              <p:cNvSpPr txBox="1"/>
              <p:nvPr/>
            </p:nvSpPr>
            <p:spPr>
              <a:xfrm>
                <a:off x="2812408" y="5700373"/>
                <a:ext cx="85787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dirty="0" err="1"/>
                  <a:t>Reject</a:t>
                </a:r>
                <a:r>
                  <a:rPr lang="pl-PL" sz="2800" dirty="0"/>
                  <a:t> H₀ for </a:t>
                </a:r>
                <a:r>
                  <a:rPr lang="pl-PL" sz="2800" dirty="0" err="1"/>
                  <a:t>all</a:t>
                </a:r>
                <a:r>
                  <a:rPr lang="pl-PL" sz="2800" dirty="0"/>
                  <a:t> p-</a:t>
                </a:r>
                <a:r>
                  <a:rPr lang="pl-PL" sz="2800" dirty="0" err="1"/>
                  <a:t>values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sSub>
                      <m:sSubPr>
                        <m:ctrlPr>
                          <a:rPr lang="pl-PL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l-PL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pl-PL" sz="2800" dirty="0"/>
              </a:p>
            </p:txBody>
          </p:sp>
        </mc:Choice>
        <mc:Fallback>
          <p:sp>
            <p:nvSpPr>
              <p:cNvPr id="26" name="pole tekstowe 25">
                <a:extLst>
                  <a:ext uri="{FF2B5EF4-FFF2-40B4-BE49-F238E27FC236}">
                    <a16:creationId xmlns:a16="http://schemas.microsoft.com/office/drawing/2014/main" id="{99581064-A536-47BA-D9CC-D1D39010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408" y="5700373"/>
                <a:ext cx="8578733" cy="523220"/>
              </a:xfrm>
              <a:prstGeom prst="rect">
                <a:avLst/>
              </a:prstGeom>
              <a:blipFill>
                <a:blip r:embed="rId18"/>
                <a:stretch>
                  <a:fillRect l="-1477" t="-11628" b="-279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619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C6593-90BC-D91C-2811-A1BB05C90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43B2533-B114-D142-CC50-C7031B6AA601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7F602916-5A38-4A75-1F91-032B294FE63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Benjamini-Hochberg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procedure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2A25997-744C-53A3-989A-B2011B268F9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2A25997-744C-53A3-989A-B2011B268F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D8388BE6-99F3-1BB5-7423-2193810194EA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32B9A665-507E-CE5D-21ED-3E742523CC1D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67D2ED4F-EDF8-7033-8D23-B7B41AF21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35A275DE-9DF4-0219-C7FA-2A1100B7603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0F94EE4-F6BD-0794-A619-3C6DF89E0EA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AC3501E-8E8C-E947-06F2-3D1E63ABD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6084D4A-7403-39AF-AE83-C8F657F2B16B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8F7D7E4-341A-A0BE-E3E3-52EEF96F8EE4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25FD412C-032C-C6F0-7D51-010F13142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64982F3-6A02-5163-C113-7C819829BFFE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055ABB5-F7C2-4BED-D752-4A5AA452C999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49C88C08-AB05-CD04-C047-F159A786E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86EA326-4C98-D134-BF13-3220A1167C6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93FB3A9-32F3-A2A6-D8C8-E1DAD2DAD89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D5E5E95-1E6F-CB5A-F131-0B25B756D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778F29F-68E7-3A0F-4BC2-E4D817466D61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3A0E97AC-A41D-BB6D-4A8A-2D4129E99B60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691EFB32-C1DE-0D8E-9AE3-A0E3E0AB5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1FC115D6-ECEC-98FE-BA53-2ADC4E8C6F07}"/>
              </a:ext>
            </a:extLst>
          </p:cNvPr>
          <p:cNvSpPr/>
          <p:nvPr/>
        </p:nvSpPr>
        <p:spPr>
          <a:xfrm>
            <a:off x="2427184" y="2087178"/>
            <a:ext cx="7931397" cy="3336577"/>
          </a:xfrm>
          <a:prstGeom prst="roundRect">
            <a:avLst>
              <a:gd name="adj" fmla="val 8552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graphicFrame>
        <p:nvGraphicFramePr>
          <p:cNvPr id="27" name="Tabela 26">
            <a:extLst>
              <a:ext uri="{FF2B5EF4-FFF2-40B4-BE49-F238E27FC236}">
                <a16:creationId xmlns:a16="http://schemas.microsoft.com/office/drawing/2014/main" id="{D053BA5A-3A21-B76D-4650-B67745971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94521"/>
              </p:ext>
            </p:extLst>
          </p:nvPr>
        </p:nvGraphicFramePr>
        <p:xfrm>
          <a:off x="2565071" y="2121366"/>
          <a:ext cx="8229600" cy="3108960"/>
        </p:xfrm>
        <a:graphic>
          <a:graphicData uri="http://schemas.openxmlformats.org/drawingml/2006/table">
            <a:tbl>
              <a:tblPr/>
              <a:tblGrid>
                <a:gridCol w="1333065">
                  <a:extLst>
                    <a:ext uri="{9D8B030D-6E8A-4147-A177-3AD203B41FA5}">
                      <a16:colId xmlns:a16="http://schemas.microsoft.com/office/drawing/2014/main" val="319570427"/>
                    </a:ext>
                  </a:extLst>
                </a:gridCol>
                <a:gridCol w="1387255">
                  <a:extLst>
                    <a:ext uri="{9D8B030D-6E8A-4147-A177-3AD203B41FA5}">
                      <a16:colId xmlns:a16="http://schemas.microsoft.com/office/drawing/2014/main" val="1580285037"/>
                    </a:ext>
                  </a:extLst>
                </a:gridCol>
                <a:gridCol w="5509280">
                  <a:extLst>
                    <a:ext uri="{9D8B030D-6E8A-4147-A177-3AD203B41FA5}">
                      <a16:colId xmlns:a16="http://schemas.microsoft.com/office/drawing/2014/main" val="1384763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Rank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p-value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Adjusted (BH) p-value = p × (m/i)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5719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0.001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0.001 × 5/1 = 0.005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3686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0.02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0.02 × 5/2 = 0.05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10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0.03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/>
                        <a:t>0.03 × 5/3 = 0.05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749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0.04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0.04 × 5/4 = 0.05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804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0.2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/>
                        <a:t>0.2 × 5/5 = 0.2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819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234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0A944F-4F89-3CF2-4A84-38B5E4EFE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8646D2B-533B-5983-BAE1-104634A73CFB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FA03C48A-4D8A-49C5-9FDB-E40865CC65B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Benjamini-Hochberg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example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89A9DB6-9E33-E5D3-E788-32A482148E8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89A9DB6-9E33-E5D3-E788-32A482148E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CAEEDFB5-DD04-8514-5CE8-492016A81DAD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A00F31DF-D9A4-0107-CC73-083425405CD3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C9C01A86-E6D7-95BA-A915-052DA675A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F955D7DE-B664-BF0D-0E17-8178165ECD5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6C19AD0D-16D4-1095-FB99-813C2B7AA31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BA761A3-B869-FB45-F318-ABDCD53F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EDD1472-F7D6-B26A-2625-A5FE8281CCB6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75C11E0-8CA8-D064-9521-947EDC4C8ACF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BAF0DF1A-8946-A082-B334-3054DF4C3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DACB276-54E8-87C2-8130-F65B34D943FF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7BCB80A-20FB-2425-B817-38CADB4F89DF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342F50B7-162D-93B9-E586-8035FF31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0F8B547-0452-607B-8F03-8961CB22E6B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90D0EBF-FBBF-5897-9BDB-D91F0F4ECEC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90A1C1D5-B485-3004-51FB-B2B5BF68F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88BF7279-E05A-5EE0-FC7A-9A832754EE1C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BA7747E0-3324-038C-CFD4-901941F6F3E1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F53B064A-BB19-9668-EBD7-C0E5A5A1A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pic>
        <p:nvPicPr>
          <p:cNvPr id="9" name="Obraz 8" descr="Obraz zawierający tekst, linia, Wykres, zrzut ekranu&#10;&#10;Zawartość wygenerowana przez AI może być niepoprawna.">
            <a:extLst>
              <a:ext uri="{FF2B5EF4-FFF2-40B4-BE49-F238E27FC236}">
                <a16:creationId xmlns:a16="http://schemas.microsoft.com/office/drawing/2014/main" id="{960887F6-FE10-C394-4521-27C2D65D05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0572" y="1259864"/>
            <a:ext cx="8877423" cy="532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45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9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51502D-993E-9098-0225-0A80D26AE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E2ECEA2A-7668-F576-020E-14E6A8166715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295BD1C7-2E45-4610-708F-89058EE2B50F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0BD2DE93-F0DC-3064-86EE-650D66756B65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DNA z wypełnieniem pełnym">
              <a:extLst>
                <a:ext uri="{FF2B5EF4-FFF2-40B4-BE49-F238E27FC236}">
                  <a16:creationId xmlns:a16="http://schemas.microsoft.com/office/drawing/2014/main" id="{C879E626-C82F-21DD-AA14-369D5B29C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7" name="Grupa 56">
            <a:extLst>
              <a:ext uri="{FF2B5EF4-FFF2-40B4-BE49-F238E27FC236}">
                <a16:creationId xmlns:a16="http://schemas.microsoft.com/office/drawing/2014/main" id="{40ECEE8C-C78C-9ED5-8504-F00838EAB11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58" name="Owal 57">
              <a:extLst>
                <a:ext uri="{FF2B5EF4-FFF2-40B4-BE49-F238E27FC236}">
                  <a16:creationId xmlns:a16="http://schemas.microsoft.com/office/drawing/2014/main" id="{40C637E2-70B3-1D1B-4807-AB31797F84A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9" name="Grafika 58" descr="Wyjście z wypełnieniem pełnym">
              <a:extLst>
                <a:ext uri="{FF2B5EF4-FFF2-40B4-BE49-F238E27FC236}">
                  <a16:creationId xmlns:a16="http://schemas.microsoft.com/office/drawing/2014/main" id="{15E72C87-5B2C-3247-83DA-0D3379EB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8" name="Tytuł 1">
            <a:extLst>
              <a:ext uri="{FF2B5EF4-FFF2-40B4-BE49-F238E27FC236}">
                <a16:creationId xmlns:a16="http://schemas.microsoft.com/office/drawing/2014/main" id="{2785CBA8-B424-EA12-B847-D06AABFB4D8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RNA-</a:t>
            </a:r>
            <a:r>
              <a:rPr lang="pl-PL" cap="small" spc="300" dirty="0" err="1">
                <a:latin typeface="Cambria" panose="02040503050406030204" pitchFamily="18" charset="0"/>
              </a:rPr>
              <a:t>seq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experiment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B2FE663F-49E0-240E-E04D-AFCA026E12D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B2FE663F-49E0-240E-E04D-AFCA026E12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E11B283E-0B59-D987-1C3D-407BF5C7871B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30FAAD8-08DF-191F-AA36-5F094E08114A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E85DD64A-2D60-2E39-C7C2-9CCF79B3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5623D471-2B5E-FF65-8BA5-C6C9BAE48567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87D4C9C3-12EB-EAE7-801C-6AC31246607A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Kostka do gry z wypełnieniem pełnym">
              <a:extLst>
                <a:ext uri="{FF2B5EF4-FFF2-40B4-BE49-F238E27FC236}">
                  <a16:creationId xmlns:a16="http://schemas.microsoft.com/office/drawing/2014/main" id="{DDA26CC2-33E9-572C-0F29-CC04EC4FC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9572BA2B-67C8-4C51-BB10-B506A724C548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555A702B-FCBB-7694-D1BC-EFA34D64EE0E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Książki z wypełnieniem pełnym">
              <a:extLst>
                <a:ext uri="{FF2B5EF4-FFF2-40B4-BE49-F238E27FC236}">
                  <a16:creationId xmlns:a16="http://schemas.microsoft.com/office/drawing/2014/main" id="{E7309E1F-394C-4D8E-4C43-B8B3B2F19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101AE297-37EA-7689-07D9-5C0E21CC8DB3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53CC3B3C-F808-80D0-7D44-EBB851AFA842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Linijka z wypełnieniem pełnym">
              <a:extLst>
                <a:ext uri="{FF2B5EF4-FFF2-40B4-BE49-F238E27FC236}">
                  <a16:creationId xmlns:a16="http://schemas.microsoft.com/office/drawing/2014/main" id="{416E2A2E-D432-5757-FB1C-0C2BF6BFD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DC945DE3-7669-63C8-2634-A49D6BF4E32B}"/>
              </a:ext>
            </a:extLst>
          </p:cNvPr>
          <p:cNvSpPr/>
          <p:nvPr/>
        </p:nvSpPr>
        <p:spPr>
          <a:xfrm>
            <a:off x="2460567" y="1160113"/>
            <a:ext cx="7830589" cy="5154904"/>
          </a:xfrm>
          <a:prstGeom prst="roundRect">
            <a:avLst>
              <a:gd name="adj" fmla="val 6303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074" name="Picture 2" descr="RNA-seq: the basics - Matthew N. Bernstein">
            <a:extLst>
              <a:ext uri="{FF2B5EF4-FFF2-40B4-BE49-F238E27FC236}">
                <a16:creationId xmlns:a16="http://schemas.microsoft.com/office/drawing/2014/main" id="{61CCAE71-E31E-298D-CA8C-0C106F42F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364" y="1254550"/>
            <a:ext cx="7324792" cy="50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zaokrąglony 4">
            <a:extLst>
              <a:ext uri="{FF2B5EF4-FFF2-40B4-BE49-F238E27FC236}">
                <a16:creationId xmlns:a16="http://schemas.microsoft.com/office/drawing/2014/main" id="{78321FF5-9C27-A182-1BE2-784C243F6D62}"/>
              </a:ext>
            </a:extLst>
          </p:cNvPr>
          <p:cNvSpPr/>
          <p:nvPr/>
        </p:nvSpPr>
        <p:spPr>
          <a:xfrm>
            <a:off x="3410472" y="6351634"/>
            <a:ext cx="5659341" cy="4849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3126C0F-7236-54EA-0CF7-5FA56FB6CE92}"/>
              </a:ext>
            </a:extLst>
          </p:cNvPr>
          <p:cNvSpPr txBox="1"/>
          <p:nvPr/>
        </p:nvSpPr>
        <p:spPr>
          <a:xfrm>
            <a:off x="3598131" y="6394043"/>
            <a:ext cx="537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/>
              <a:t>https</a:t>
            </a:r>
            <a:r>
              <a:rPr lang="pl-PL" sz="2000" dirty="0"/>
              <a:t>://</a:t>
            </a:r>
            <a:r>
              <a:rPr lang="pl-PL" sz="2000" dirty="0" err="1"/>
              <a:t>mbernste.github.io</a:t>
            </a:r>
            <a:r>
              <a:rPr lang="pl-PL" sz="2000" dirty="0"/>
              <a:t>/</a:t>
            </a:r>
            <a:r>
              <a:rPr lang="pl-PL" sz="2000" dirty="0" err="1"/>
              <a:t>posts</a:t>
            </a:r>
            <a:r>
              <a:rPr lang="pl-PL" sz="2000" dirty="0"/>
              <a:t>/</a:t>
            </a:r>
            <a:r>
              <a:rPr lang="pl-PL" sz="2000" dirty="0" err="1"/>
              <a:t>rna_seq_basics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511779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01AC6-5CF2-7A2A-9363-762ED34B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83CDB29-344B-C2DC-C7AA-59D69C52D8D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A5097980-47CA-2274-D165-4F0CC6932512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53854BF2-21C8-715B-B7DD-7C21EF0CA96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B9645B82-68BA-979A-066D-2E926D178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527D81CC-BFF4-8E6C-05C0-CD1CB492B78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Differential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gene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expression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DE67AA3-9AF7-A81C-A436-0710D833ADB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6720939-F7AF-E145-D7B9-6BD37104CE0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3173EC2-EC34-DA8C-1D50-436715FD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483BC594-0092-BFE2-182A-4001410085AA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7A43E98-4C3B-FE7D-1D90-CFF0206D0897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" name="Grafika 9" descr="Kostka do gry z wypełnieniem pełnym">
              <a:extLst>
                <a:ext uri="{FF2B5EF4-FFF2-40B4-BE49-F238E27FC236}">
                  <a16:creationId xmlns:a16="http://schemas.microsoft.com/office/drawing/2014/main" id="{E519B353-E06A-1319-D8AE-84E685875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224F899-6B28-00B8-1601-35749C42D427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E2D4464-6AF5-796A-A0EE-47F229A56748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3B9E9525-061C-E9A3-0E1A-23FEB2927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FBB8574-6E44-F1D5-CDCA-676F58207328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884420B-D4F7-FDDA-2F3D-DCA849E946B3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0C0A82E8-3939-D3F7-E302-0EE3A181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1354462-2D65-1987-E3E5-1F64935F806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B7C4E8D-AFFE-C813-83C3-D37B767F3CD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2C7FEC6-9F37-5E80-D818-D32A7381A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20" name="Prostokąt zaokrąglony 19">
            <a:extLst>
              <a:ext uri="{FF2B5EF4-FFF2-40B4-BE49-F238E27FC236}">
                <a16:creationId xmlns:a16="http://schemas.microsoft.com/office/drawing/2014/main" id="{2EB8EED5-4F85-37CF-F850-661AE26059E3}"/>
              </a:ext>
            </a:extLst>
          </p:cNvPr>
          <p:cNvSpPr/>
          <p:nvPr/>
        </p:nvSpPr>
        <p:spPr>
          <a:xfrm>
            <a:off x="1850572" y="1686809"/>
            <a:ext cx="9753994" cy="114300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6FEEEF49-1426-393B-65C1-8FB60C4B3F9E}"/>
              </a:ext>
            </a:extLst>
          </p:cNvPr>
          <p:cNvSpPr txBox="1"/>
          <p:nvPr/>
        </p:nvSpPr>
        <p:spPr>
          <a:xfrm>
            <a:off x="2812409" y="1838856"/>
            <a:ext cx="8661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Identify</a:t>
            </a:r>
            <a:r>
              <a:rPr lang="pl-PL" sz="2800" dirty="0"/>
              <a:t> </a:t>
            </a:r>
            <a:r>
              <a:rPr lang="pl-PL" sz="2800" dirty="0" err="1"/>
              <a:t>genes</a:t>
            </a:r>
            <a:r>
              <a:rPr lang="pl-PL" sz="2800" dirty="0"/>
              <a:t> </a:t>
            </a:r>
            <a:r>
              <a:rPr lang="pl-PL" sz="2800" dirty="0" err="1"/>
              <a:t>that</a:t>
            </a:r>
            <a:r>
              <a:rPr lang="pl-PL" sz="2800" dirty="0"/>
              <a:t> show </a:t>
            </a:r>
            <a:r>
              <a:rPr lang="pl-PL" sz="2800" b="1" dirty="0" err="1"/>
              <a:t>statistically</a:t>
            </a:r>
            <a:r>
              <a:rPr lang="pl-PL" sz="2800" b="1" dirty="0"/>
              <a:t> </a:t>
            </a:r>
            <a:r>
              <a:rPr lang="pl-PL" sz="2800" b="1" dirty="0" err="1"/>
              <a:t>significant</a:t>
            </a:r>
            <a:r>
              <a:rPr lang="pl-PL" sz="2800" b="1" dirty="0"/>
              <a:t> </a:t>
            </a:r>
            <a:r>
              <a:rPr lang="pl-PL" sz="2800" b="1" dirty="0" err="1"/>
              <a:t>differences</a:t>
            </a:r>
            <a:r>
              <a:rPr lang="pl-PL" sz="2800" b="1" dirty="0"/>
              <a:t> in </a:t>
            </a:r>
            <a:r>
              <a:rPr lang="pl-PL" sz="2800" b="1" dirty="0" err="1"/>
              <a:t>expression</a:t>
            </a:r>
            <a:r>
              <a:rPr lang="pl-PL" sz="2800" b="1" dirty="0"/>
              <a:t> </a:t>
            </a:r>
            <a:r>
              <a:rPr lang="pl-PL" sz="2800" b="1" dirty="0" err="1"/>
              <a:t>levels</a:t>
            </a:r>
            <a:endParaRPr lang="pl-PL" sz="2800" dirty="0"/>
          </a:p>
        </p:txBody>
      </p:sp>
      <p:pic>
        <p:nvPicPr>
          <p:cNvPr id="23" name="Grafika 22" descr="Żarówka z wypełnieniem pełnym">
            <a:extLst>
              <a:ext uri="{FF2B5EF4-FFF2-40B4-BE49-F238E27FC236}">
                <a16:creationId xmlns:a16="http://schemas.microsoft.com/office/drawing/2014/main" id="{78AE7225-1B38-FD02-E115-BAF2830423D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948809" y="1816218"/>
            <a:ext cx="914400" cy="914400"/>
          </a:xfrm>
          <a:prstGeom prst="rect">
            <a:avLst/>
          </a:prstGeom>
        </p:spPr>
      </p:pic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702AF0E9-5773-05E5-CF9F-76FA9C2703C5}"/>
              </a:ext>
            </a:extLst>
          </p:cNvPr>
          <p:cNvSpPr/>
          <p:nvPr/>
        </p:nvSpPr>
        <p:spPr>
          <a:xfrm>
            <a:off x="1850572" y="3829166"/>
            <a:ext cx="9753994" cy="1143000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BE7D4104-521D-5611-A673-4A9115B3382F}"/>
              </a:ext>
            </a:extLst>
          </p:cNvPr>
          <p:cNvSpPr txBox="1"/>
          <p:nvPr/>
        </p:nvSpPr>
        <p:spPr>
          <a:xfrm>
            <a:off x="2812409" y="3981213"/>
            <a:ext cx="86611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Log</a:t>
            </a:r>
            <a:r>
              <a:rPr lang="pl-PL" sz="2800" b="1" baseline="-25000" dirty="0"/>
              <a:t>2</a:t>
            </a:r>
            <a:r>
              <a:rPr lang="pl-PL" sz="2800" b="1" dirty="0"/>
              <a:t> </a:t>
            </a:r>
            <a:r>
              <a:rPr lang="pl-PL" sz="2800" b="1" dirty="0" err="1"/>
              <a:t>fold</a:t>
            </a:r>
            <a:r>
              <a:rPr lang="pl-PL" sz="2800" b="1" dirty="0"/>
              <a:t> </a:t>
            </a:r>
            <a:r>
              <a:rPr lang="pl-PL" sz="2800" b="1" dirty="0" err="1"/>
              <a:t>change</a:t>
            </a:r>
            <a:r>
              <a:rPr lang="pl-PL" sz="2800" b="1" dirty="0"/>
              <a:t> of </a:t>
            </a:r>
            <a:r>
              <a:rPr lang="pl-PL" sz="2800" b="1" dirty="0" err="1"/>
              <a:t>each</a:t>
            </a:r>
            <a:r>
              <a:rPr lang="pl-PL" sz="2800" b="1" dirty="0"/>
              <a:t> </a:t>
            </a:r>
            <a:r>
              <a:rPr lang="pl-PL" sz="2800" b="1" dirty="0" err="1"/>
              <a:t>gene</a:t>
            </a:r>
            <a:r>
              <a:rPr lang="pl-PL" sz="2800" b="1" dirty="0"/>
              <a:t> (LFC): </a:t>
            </a:r>
            <a:r>
              <a:rPr lang="pl-PL" sz="2800" dirty="0" err="1"/>
              <a:t>magnitude</a:t>
            </a:r>
            <a:r>
              <a:rPr lang="pl-PL" sz="2800" dirty="0"/>
              <a:t> of </a:t>
            </a:r>
            <a:r>
              <a:rPr lang="pl-PL" sz="2800" dirty="0" err="1"/>
              <a:t>change</a:t>
            </a:r>
            <a:endParaRPr lang="pl-PL" sz="2800" dirty="0"/>
          </a:p>
          <a:p>
            <a:r>
              <a:rPr lang="pl-PL" sz="2800" b="1" dirty="0"/>
              <a:t>P-</a:t>
            </a:r>
            <a:r>
              <a:rPr lang="pl-PL" sz="2800" b="1" dirty="0" err="1"/>
              <a:t>value</a:t>
            </a:r>
            <a:r>
              <a:rPr lang="pl-PL" sz="2800" b="1" dirty="0"/>
              <a:t>/</a:t>
            </a:r>
            <a:r>
              <a:rPr lang="pl-PL" sz="2800" b="1" dirty="0" err="1"/>
              <a:t>adjusted</a:t>
            </a:r>
            <a:r>
              <a:rPr lang="pl-PL" sz="2800" b="1" dirty="0"/>
              <a:t> p-</a:t>
            </a:r>
            <a:r>
              <a:rPr lang="pl-PL" sz="2800" b="1" dirty="0" err="1"/>
              <a:t>value</a:t>
            </a:r>
            <a:r>
              <a:rPr lang="pl-PL" sz="2800" b="1" dirty="0"/>
              <a:t> (FDR): </a:t>
            </a:r>
            <a:r>
              <a:rPr lang="pl-PL" sz="2800" dirty="0" err="1"/>
              <a:t>significance</a:t>
            </a:r>
            <a:endParaRPr lang="pl-PL" sz="2800" dirty="0"/>
          </a:p>
        </p:txBody>
      </p:sp>
      <p:pic>
        <p:nvPicPr>
          <p:cNvPr id="28" name="Grafika 27" descr="Strzał w dziesiątkę z wypełnieniem pełnym">
            <a:extLst>
              <a:ext uri="{FF2B5EF4-FFF2-40B4-BE49-F238E27FC236}">
                <a16:creationId xmlns:a16="http://schemas.microsoft.com/office/drawing/2014/main" id="{58F9AB7E-B0A9-91B7-6D3F-4EE8A752BE6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948809" y="39655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0281E2-921E-E216-1621-27CE06A1F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4607B55-FCED-F93E-54CD-E49AE24528A3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A3D288B0-CDA1-6934-D1D7-C7B2DBBFA0DF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4A1AAD2-470D-BE80-308B-AF1FC86C7CA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CC013B38-D575-C810-D1A2-63DE090D4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495286BE-8CC9-FD06-BB24-BEF478CAAE5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 </a:t>
            </a:r>
            <a:r>
              <a:rPr lang="pl-PL" cap="small" spc="300" dirty="0" err="1">
                <a:latin typeface="Cambria" panose="02040503050406030204" pitchFamily="18" charset="0"/>
              </a:rPr>
              <a:t>representation</a:t>
            </a:r>
            <a:r>
              <a:rPr lang="pl-PL" cap="small" spc="300" dirty="0">
                <a:latin typeface="Cambria" panose="02040503050406030204" pitchFamily="18" charset="0"/>
              </a:rPr>
              <a:t> - Volcano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BCD3342A-07C5-B30A-115C-697423D8F16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BCD3342A-07C5-B30A-115C-697423D8F1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D33FB0F-122E-025D-0AE9-19EEE9353D7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87E8208-E3DC-CEAC-2647-D4108A5492A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C50AD42-04DA-08D7-71EB-1104A3C1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A94ADE71-F6D2-418D-F238-C7623CBB5C4A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DA59339-7C05-8E69-5D3C-A441DB9AE3DC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" name="Grafika 9" descr="Kostka do gry z wypełnieniem pełnym">
              <a:extLst>
                <a:ext uri="{FF2B5EF4-FFF2-40B4-BE49-F238E27FC236}">
                  <a16:creationId xmlns:a16="http://schemas.microsoft.com/office/drawing/2014/main" id="{8FE85A2B-151A-6EBB-1CE5-247C05EB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46E6220-A358-459A-92DE-77AEFEF6E2D1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BCE0C3C-1962-A3F9-97E9-0D861BF1F15B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706DD447-CFCF-CA1A-C940-ABA074B8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104EE7E-63A7-1766-CA2D-BB854BCEF19C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A0A681C-9E7F-6588-01B6-69EF9755EE8E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C964A375-79D6-1DC1-9F00-37A638E0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C585E38-D43D-D792-0827-185869B4100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021DCA9-CFF4-0B04-B286-DD0C23DA438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B4173AC-0F31-F0D2-9851-1184B305E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2" name="Picture 2" descr="Volcano Plot Interpretation | BioRender Science Templates">
            <a:extLst>
              <a:ext uri="{FF2B5EF4-FFF2-40B4-BE49-F238E27FC236}">
                <a16:creationId xmlns:a16="http://schemas.microsoft.com/office/drawing/2014/main" id="{4A2A452C-CE86-DE12-FD57-782E0423D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1" t="6248" r="8861" b="8146"/>
          <a:stretch>
            <a:fillRect/>
          </a:stretch>
        </p:blipFill>
        <p:spPr bwMode="auto">
          <a:xfrm>
            <a:off x="2776451" y="1344822"/>
            <a:ext cx="7498080" cy="518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763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B6E10F-CF4C-DDED-1907-A7EE0E8FE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CE1002F-7DC6-490E-ADDE-260A815B5EC0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44B4F92E-B66D-9C80-7008-486A5CD7DAFE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1ECD4B01-AE43-A530-E6C3-76CB5A6291EC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340DCE91-A19C-DF7D-F3FD-9C4E2A9C1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97ED5BE9-0354-3A53-5BEE-ECFF2E94C5B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 </a:t>
            </a:r>
            <a:r>
              <a:rPr lang="pl-PL" cap="small" spc="300" dirty="0" err="1">
                <a:latin typeface="Cambria" panose="02040503050406030204" pitchFamily="18" charset="0"/>
              </a:rPr>
              <a:t>representation-Heatmap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7A3A46DB-5A9F-871C-76A0-26D6512FFD4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7A3A46DB-5A9F-871C-76A0-26D6512FFD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8C2D011A-8EBD-FEA1-BBC7-BBEAF7D972F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34EAF67-EF39-6FB9-76F6-4CB8E3A8890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5E209FB-2BD4-BE29-B239-852170D8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0BAA728E-8EAF-E342-22AF-17BDB5FDEA04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49F964F-13E2-7F53-E04B-C1263626D5F7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" name="Grafika 9" descr="Kostka do gry z wypełnieniem pełnym">
              <a:extLst>
                <a:ext uri="{FF2B5EF4-FFF2-40B4-BE49-F238E27FC236}">
                  <a16:creationId xmlns:a16="http://schemas.microsoft.com/office/drawing/2014/main" id="{263B0682-0ECC-C74F-818D-10B10EE6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D7E8C17-A97F-5C52-F04C-3DB7679EDFC1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12113D4-6CC4-5DA2-AC01-1AA69EF2CB8B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E1BAF2AC-D7EE-6DAF-001F-1607A8CCF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0368534-A710-D49B-4E51-1781CCF2FB62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6C914EB-8732-CED8-5A35-AA2291F036A5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98DFCD05-B062-3984-A3DC-3A985302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F4AD9AA-DDA8-6AF8-0E5B-88EE999261E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E891A5E-8D68-98B9-D27E-9383845DEA0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367BA54-EB5D-E954-2961-2F8EE43DC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41986" name="Picture 2" descr="The results of differential gene expression analysis. a Heat map ...">
            <a:extLst>
              <a:ext uri="{FF2B5EF4-FFF2-40B4-BE49-F238E27FC236}">
                <a16:creationId xmlns:a16="http://schemas.microsoft.com/office/drawing/2014/main" id="{49B84D3E-45D6-16BD-E4CB-FB1D53A60A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75"/>
          <a:stretch>
            <a:fillRect/>
          </a:stretch>
        </p:blipFill>
        <p:spPr bwMode="auto">
          <a:xfrm>
            <a:off x="2827516" y="1164437"/>
            <a:ext cx="7629895" cy="494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14CC8007-D146-AA0E-961A-951B7257C761}"/>
              </a:ext>
            </a:extLst>
          </p:cNvPr>
          <p:cNvSpPr txBox="1"/>
          <p:nvPr/>
        </p:nvSpPr>
        <p:spPr>
          <a:xfrm>
            <a:off x="2664229" y="6211669"/>
            <a:ext cx="87740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i="0" u="none" strike="noStrike" dirty="0">
                <a:effectLst/>
                <a:latin typeface="Roboto" panose="020F0502020204030204" pitchFamily="34" charset="0"/>
              </a:rPr>
              <a:t>Differential expression of store-operated calcium- and proliferation-related genes in hepatocellular carcinoma cells following TRPC1 ion channel silencing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0558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C3C780-1173-8C00-FF94-B0888A32C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08CE290-5B6B-69F3-FE99-6C056AB24CE5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621E9AB0-75FA-A92F-CF7F-A15FC365EA13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E3C395F1-E4FD-717D-43EB-9A79B7FEC81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1C781265-24A2-9185-E839-46AE21FD1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F07BA577-262A-0B15-1788-4ED7F6553FB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Gene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Expression</a:t>
            </a:r>
            <a:r>
              <a:rPr lang="pl-PL" cap="small" spc="300" dirty="0">
                <a:latin typeface="Cambria" panose="02040503050406030204" pitchFamily="18" charset="0"/>
              </a:rPr>
              <a:t> Omnibus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01ADDD2-8C68-ED79-DCF9-C5389F44151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01ADDD2-8C68-ED79-DCF9-C5389F4415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7DC4196B-ECA5-46B1-500C-185E6E7CCC1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8852B26-535D-BFE6-A33C-F8DB23DD147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1C9A4AD-36B9-61DA-196E-4EB6D4366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0B137D17-3FF3-B595-F5B8-46CE297ABDA5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1BEF436-7C04-AB41-318F-DF9C3B63550D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" name="Grafika 9" descr="Kostka do gry z wypełnieniem pełnym">
              <a:extLst>
                <a:ext uri="{FF2B5EF4-FFF2-40B4-BE49-F238E27FC236}">
                  <a16:creationId xmlns:a16="http://schemas.microsoft.com/office/drawing/2014/main" id="{5F72D24A-B743-36DC-ED49-69D393A7F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60549BC-1773-85C0-763A-931F47CDF0A4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EABE396-D64B-6811-2A17-DC5FD44A827A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5273236B-7233-78E7-0CCE-90579BF6B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C9846C6-5817-A4A1-0605-08B8595B2526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E6CB724-0862-2B6E-CF17-F96F4F567765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31D615C9-1F98-B576-E206-C8DCBFA7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F1809B7-6BA6-3B1B-3DC7-8C033668D53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01654DA-6B40-7AE1-8EF9-D27A5D5E2F7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E6E3D7F-3B3D-666B-8EBB-216E6C580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tekst, zrzut ekranu&#10;&#10;Zawartość wygenerowana przez AI może być niepoprawna.">
            <a:hlinkClick r:id="rId16"/>
            <a:extLst>
              <a:ext uri="{FF2B5EF4-FFF2-40B4-BE49-F238E27FC236}">
                <a16:creationId xmlns:a16="http://schemas.microsoft.com/office/drawing/2014/main" id="{E38672C4-CBC3-2E90-34A5-07B540898E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7792" y="1425447"/>
            <a:ext cx="10409407" cy="51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97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8FAA8-CDFE-F4A1-4DE0-B5893C8C4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7B29550-B099-F565-82E1-F2AAB8D40B11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4169D5AB-FC3E-21CD-54D9-2C1AEC234E7F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DB2C1F5B-AC0F-994B-4235-76A5437BEF29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C165FCB2-AB7C-1383-F1F2-AD656016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9CF8BE3F-60B6-1721-D6A9-7AC3958E80D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The </a:t>
            </a:r>
            <a:r>
              <a:rPr lang="pl-PL" cap="small" spc="300" dirty="0" err="1">
                <a:latin typeface="Cambria" panose="02040503050406030204" pitchFamily="18" charset="0"/>
              </a:rPr>
              <a:t>Cancer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Genome</a:t>
            </a:r>
            <a:r>
              <a:rPr lang="pl-PL" cap="small" spc="300" dirty="0">
                <a:latin typeface="Cambria" panose="02040503050406030204" pitchFamily="18" charset="0"/>
              </a:rPr>
              <a:t> Atlas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7FA6A209-CAC2-6820-33BB-6EE281585C6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7FA6A209-CAC2-6820-33BB-6EE281585C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A2252A0-5543-D7A0-C68E-D9823ECA689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4CF65B9-8066-B724-4260-21F589D57B0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EAE49D7-31B6-84B5-0843-36816E6CC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86C8815F-9E4E-85E3-0A75-05A8267D537B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403B7B9-4974-2BCD-7B0E-652CE10EAD57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" name="Grafika 9" descr="Kostka do gry z wypełnieniem pełnym">
              <a:extLst>
                <a:ext uri="{FF2B5EF4-FFF2-40B4-BE49-F238E27FC236}">
                  <a16:creationId xmlns:a16="http://schemas.microsoft.com/office/drawing/2014/main" id="{E10728F5-4896-039E-5A4A-C9203D36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F14CBBF-B170-6A41-7308-69FA13E75118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C32DE61-F4EF-BC43-B930-CBEEB7DC758E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7BFE5C10-E082-A6C7-DFA2-4C27B5EA2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3050FAD-CF38-6CC3-0A37-EB9A6E2ED5A1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0AFDDC8-F19F-BECE-2E3A-715817E95154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EC683A9F-260F-EC58-F32C-CBBB1C180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EC53950-7E69-CC08-5EA5-1B8827BFE7A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105E2A8-3687-9F7D-688D-C798A961DE6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81D3762-5C0F-29C2-EB7D-085BF63FB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4" name="Obraz 3" descr="Obraz zawierający tekst, zrzut ekranu, oprogramowanie, Strona internetowa&#10;&#10;Zawartość wygenerowana przez AI może być niepoprawna.">
            <a:hlinkClick r:id="rId16"/>
            <a:extLst>
              <a:ext uri="{FF2B5EF4-FFF2-40B4-BE49-F238E27FC236}">
                <a16:creationId xmlns:a16="http://schemas.microsoft.com/office/drawing/2014/main" id="{FA94F091-E76C-7B15-2BC4-B454D2B51F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78177" y="1356480"/>
            <a:ext cx="10203879" cy="4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1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D3B9D-7AF5-F071-B579-D78006E1E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BA61AF6-4E96-FD1E-218D-30328B088D98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0CDEDBB2-2395-65BA-7483-1E52DA85F709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DCD19671-C93D-17D6-7F27-9FEE6AAA60C9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78F93860-90BA-E50F-9E97-940F6EE2C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A50CA061-3666-943D-3994-2EBA13732C4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Encode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9783D24-3347-DCBF-A5CC-784DB66962E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9783D24-3347-DCBF-A5CC-784DB66962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B92BF2B-EC5E-B025-65CE-88F5E5584F8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CA7199F-59CD-6E12-D5D0-30FF03FDDF8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F5882F3-4051-9CF8-8564-64997EB7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45A1F29A-9A8A-A1BF-C151-5B0D8F674633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05D1B1D-CBE6-3190-5523-A29F740FE025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" name="Grafika 9" descr="Kostka do gry z wypełnieniem pełnym">
              <a:extLst>
                <a:ext uri="{FF2B5EF4-FFF2-40B4-BE49-F238E27FC236}">
                  <a16:creationId xmlns:a16="http://schemas.microsoft.com/office/drawing/2014/main" id="{C5A4565D-C352-D923-0F04-530AC0E07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F179D9C-2444-19DA-9152-C6C65391A98B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AE2AD0B-775E-DE9F-62DF-03DBE603D1F4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40E0D38F-8F69-7CD5-0D8C-DB7FF34ED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8F448B8-38A6-DC9F-1D11-DF27625901BD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197418D-D9F5-E4D9-9CA7-A78AC6922091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6FA78529-11FE-9071-1B04-CD23742CB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759BAAE-C1B7-9E48-045F-3B123B0E111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E61078F-32C1-D2EC-7B5D-88DA41385BC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0C9336B-DD88-5F79-518A-6BCB0A5B0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zrzut ekranu, tekst, multimedia, Telefon komórkowy&#10;&#10;Zawartość wygenerowana przez AI może być niepoprawna.">
            <a:hlinkClick r:id="rId16"/>
            <a:extLst>
              <a:ext uri="{FF2B5EF4-FFF2-40B4-BE49-F238E27FC236}">
                <a16:creationId xmlns:a16="http://schemas.microsoft.com/office/drawing/2014/main" id="{965EFA88-407D-97B5-21D5-AC819F82DD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02649" y="1344822"/>
            <a:ext cx="10402266" cy="504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16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3F3B73-4E4F-D451-085E-C02D2A9D3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stokąt zaokrąglony 19">
            <a:extLst>
              <a:ext uri="{FF2B5EF4-FFF2-40B4-BE49-F238E27FC236}">
                <a16:creationId xmlns:a16="http://schemas.microsoft.com/office/drawing/2014/main" id="{C3DB82EF-0728-515A-5C7E-2D92F2625F92}"/>
              </a:ext>
            </a:extLst>
          </p:cNvPr>
          <p:cNvSpPr/>
          <p:nvPr/>
        </p:nvSpPr>
        <p:spPr>
          <a:xfrm>
            <a:off x="1623029" y="1913656"/>
            <a:ext cx="10118767" cy="3973183"/>
          </a:xfrm>
          <a:prstGeom prst="roundRect">
            <a:avLst>
              <a:gd name="adj" fmla="val 7643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4229615-9B83-EDE3-BD6E-C33E3ED60ECF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32" name="Grupa 31">
            <a:extLst>
              <a:ext uri="{FF2B5EF4-FFF2-40B4-BE49-F238E27FC236}">
                <a16:creationId xmlns:a16="http://schemas.microsoft.com/office/drawing/2014/main" id="{5DD2CF55-314C-0967-CFED-AE277FB6704F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137885" y="2038284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12ACF6EC-0D57-EE76-6E77-730986E95983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DNA z wypełnieniem pełnym">
              <a:extLst>
                <a:ext uri="{FF2B5EF4-FFF2-40B4-BE49-F238E27FC236}">
                  <a16:creationId xmlns:a16="http://schemas.microsoft.com/office/drawing/2014/main" id="{6D90D086-DF43-A457-3617-0DAA08858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Tytuł 1">
            <a:extLst>
              <a:ext uri="{FF2B5EF4-FFF2-40B4-BE49-F238E27FC236}">
                <a16:creationId xmlns:a16="http://schemas.microsoft.com/office/drawing/2014/main" id="{B488B53E-97BE-DB40-E81B-853295C13CA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Planning </a:t>
            </a:r>
            <a:r>
              <a:rPr lang="pl-PL" cap="small" spc="300" dirty="0" err="1">
                <a:latin typeface="Cambria" panose="02040503050406030204" pitchFamily="18" charset="0"/>
              </a:rPr>
              <a:t>experiments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8238E17-01BA-E700-5D28-72DC7346F8B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8238E17-01BA-E700-5D28-72DC7346F8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8A02A59B-4E00-D634-775C-91B114A3D31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9209D02-06F6-CCB3-A00C-A219CB9E0A4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B0BFB1B1-6131-B6EB-BDA5-A18A44AE3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8" name="Grupa 7">
            <a:extLst>
              <a:ext uri="{FF2B5EF4-FFF2-40B4-BE49-F238E27FC236}">
                <a16:creationId xmlns:a16="http://schemas.microsoft.com/office/drawing/2014/main" id="{9FA32A5A-E000-C274-275A-4D88CD63BF34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F10A7EF-C5DC-C889-A4CA-84B4238C4128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0" name="Grafika 9" descr="Kostka do gry z wypełnieniem pełnym">
              <a:extLst>
                <a:ext uri="{FF2B5EF4-FFF2-40B4-BE49-F238E27FC236}">
                  <a16:creationId xmlns:a16="http://schemas.microsoft.com/office/drawing/2014/main" id="{994EA421-6FB3-71FC-3BD2-672ABBD34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17A6BA3-2C78-8550-C14B-5634439E6B6D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EB5177B-4D4F-7016-286D-A3F5EE13F0CC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1EA2D1E0-D8E1-A27C-F54B-A16266E2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DDFD790-D1BE-7F05-0EC2-87A15B04F9E4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DF609AE-6511-4090-8C65-54CF4F5EADC0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E97EB3EB-9B4C-2CAF-03FF-7A8AC448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8A80E48-87D2-9F5D-9AB0-AC42958510E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1625CF5-1467-62B0-D062-08E4C094A56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A5C2F67-370B-7571-B583-194C7ACB3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A4DA1F5-C19A-79C7-A6BB-0B84B2C5B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132914"/>
              </p:ext>
            </p:extLst>
          </p:nvPr>
        </p:nvGraphicFramePr>
        <p:xfrm>
          <a:off x="1725508" y="1992822"/>
          <a:ext cx="9869715" cy="3779520"/>
        </p:xfrm>
        <a:graphic>
          <a:graphicData uri="http://schemas.openxmlformats.org/drawingml/2006/table">
            <a:tbl>
              <a:tblPr/>
              <a:tblGrid>
                <a:gridCol w="2643183">
                  <a:extLst>
                    <a:ext uri="{9D8B030D-6E8A-4147-A177-3AD203B41FA5}">
                      <a16:colId xmlns:a16="http://schemas.microsoft.com/office/drawing/2014/main" val="4220883534"/>
                    </a:ext>
                  </a:extLst>
                </a:gridCol>
                <a:gridCol w="3936627">
                  <a:extLst>
                    <a:ext uri="{9D8B030D-6E8A-4147-A177-3AD203B41FA5}">
                      <a16:colId xmlns:a16="http://schemas.microsoft.com/office/drawing/2014/main" val="1931186889"/>
                    </a:ext>
                  </a:extLst>
                </a:gridCol>
                <a:gridCol w="3289905">
                  <a:extLst>
                    <a:ext uri="{9D8B030D-6E8A-4147-A177-3AD203B41FA5}">
                      <a16:colId xmlns:a16="http://schemas.microsoft.com/office/drawing/2014/main" val="10368383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Aspect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Sequencing Depth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Number of Replicates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551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What it improves</a:t>
                      </a:r>
                      <a:endParaRPr lang="pl-PL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Precision of expression estimates for each sample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Power and reliability of differential expression results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695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Limiting factor</a:t>
                      </a:r>
                      <a:endParaRPr lang="pl-PL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Cost per sample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Biological variability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0539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When it matters most</a:t>
                      </a:r>
                      <a:endParaRPr lang="pl-PL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Lowly expressed genes (need enough reads to quantify)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Detecting</a:t>
                      </a:r>
                      <a:r>
                        <a:rPr lang="pl-PL" sz="2800" dirty="0"/>
                        <a:t> small </a:t>
                      </a:r>
                      <a:r>
                        <a:rPr lang="pl-PL" sz="2800" dirty="0" err="1"/>
                        <a:t>fold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changes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reliably</a:t>
                      </a:r>
                      <a:endParaRPr lang="pl-PL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447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497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469CA-89C2-6FDE-2D6D-37E7624A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rostokąt zaokrąglony 31">
            <a:extLst>
              <a:ext uri="{FF2B5EF4-FFF2-40B4-BE49-F238E27FC236}">
                <a16:creationId xmlns:a16="http://schemas.microsoft.com/office/drawing/2014/main" id="{7DE23D28-4B11-4015-25BB-5CDCD250B192}"/>
              </a:ext>
            </a:extLst>
          </p:cNvPr>
          <p:cNvSpPr/>
          <p:nvPr/>
        </p:nvSpPr>
        <p:spPr>
          <a:xfrm>
            <a:off x="1605432" y="2408817"/>
            <a:ext cx="10499483" cy="4427745"/>
          </a:xfrm>
          <a:prstGeom prst="roundRect">
            <a:avLst>
              <a:gd name="adj" fmla="val 8364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9E6DF46-01B1-EA26-E91A-AA0403524103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7930F223-4270-2925-7800-115532971BC1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C4B14E42-D407-37EC-12B6-4BBC9004888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" name="Grafika 7" descr="DNA z wypełnieniem pełnym">
              <a:extLst>
                <a:ext uri="{FF2B5EF4-FFF2-40B4-BE49-F238E27FC236}">
                  <a16:creationId xmlns:a16="http://schemas.microsoft.com/office/drawing/2014/main" id="{4D06D38E-DBCC-DC18-8962-D43D881A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7884FC4B-82B3-583E-ED9C-7650E5E5B49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7EA1CF1-E0AE-7BE5-A202-0C685066343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061E4007-EC26-4A2B-8830-0A576D1D3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AA6AF945-3EE0-C685-8161-B61DD02E78E4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AD5DFF3C-04B9-E4B6-DCD1-04698C92EE84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stka do gry z wypełnieniem pełnym">
              <a:extLst>
                <a:ext uri="{FF2B5EF4-FFF2-40B4-BE49-F238E27FC236}">
                  <a16:creationId xmlns:a16="http://schemas.microsoft.com/office/drawing/2014/main" id="{4953C5D5-7005-513C-A562-679163343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B231DFBA-F5B4-ABD7-50E2-A19FB20EBEDC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878E8D98-FDFF-1EC2-63AE-AE54F4D069A6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Linijka z wypełnieniem pełnym">
              <a:extLst>
                <a:ext uri="{FF2B5EF4-FFF2-40B4-BE49-F238E27FC236}">
                  <a16:creationId xmlns:a16="http://schemas.microsoft.com/office/drawing/2014/main" id="{CAE20871-F42F-B8F3-0EE1-2C8861AA6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E106A63-2797-38D3-8189-CCF0F5ED99D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E2B587ED-D4B4-C7C5-4A68-325CC97CE54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AC576114-8A58-230B-EA6F-A5682627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1841246-1BEC-D8DE-E40D-628A29844221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606AF85-AAD3-FFC0-5087-62BE5EF7635C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4" name="Grafika 23" descr="Książki z wypełnieniem pełnym">
              <a:extLst>
                <a:ext uri="{FF2B5EF4-FFF2-40B4-BE49-F238E27FC236}">
                  <a16:creationId xmlns:a16="http://schemas.microsoft.com/office/drawing/2014/main" id="{00D17C77-10EE-ACA5-63E1-6ED9E8B3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A4BCF1A7-9FC1-2742-A2EB-CE9F2CEEA03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Frequentist</a:t>
            </a:r>
            <a:r>
              <a:rPr lang="pl-PL" cap="small" spc="300" dirty="0">
                <a:latin typeface="Cambria" panose="02040503050406030204" pitchFamily="18" charset="0"/>
              </a:rPr>
              <a:t> vs </a:t>
            </a:r>
            <a:r>
              <a:rPr lang="pl-PL" cap="small" spc="300" dirty="0" err="1">
                <a:latin typeface="Cambria" panose="02040503050406030204" pitchFamily="18" charset="0"/>
              </a:rPr>
              <a:t>Bayesian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D126B6AB-C55E-E0F0-22B5-38B3E7C0D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896698"/>
              </p:ext>
            </p:extLst>
          </p:nvPr>
        </p:nvGraphicFramePr>
        <p:xfrm>
          <a:off x="1737965" y="2416608"/>
          <a:ext cx="10450075" cy="4297680"/>
        </p:xfrm>
        <a:graphic>
          <a:graphicData uri="http://schemas.openxmlformats.org/drawingml/2006/table">
            <a:tbl>
              <a:tblPr/>
              <a:tblGrid>
                <a:gridCol w="2351895">
                  <a:extLst>
                    <a:ext uri="{9D8B030D-6E8A-4147-A177-3AD203B41FA5}">
                      <a16:colId xmlns:a16="http://schemas.microsoft.com/office/drawing/2014/main" val="3908193530"/>
                    </a:ext>
                  </a:extLst>
                </a:gridCol>
                <a:gridCol w="3823854">
                  <a:extLst>
                    <a:ext uri="{9D8B030D-6E8A-4147-A177-3AD203B41FA5}">
                      <a16:colId xmlns:a16="http://schemas.microsoft.com/office/drawing/2014/main" val="1648666626"/>
                    </a:ext>
                  </a:extLst>
                </a:gridCol>
                <a:gridCol w="4274326">
                  <a:extLst>
                    <a:ext uri="{9D8B030D-6E8A-4147-A177-3AD203B41FA5}">
                      <a16:colId xmlns:a16="http://schemas.microsoft.com/office/drawing/2014/main" val="37833583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Concept</a:t>
                      </a:r>
                      <a:endParaRPr lang="pl-PL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Frequentist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Bayesian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080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 dirty="0" err="1"/>
                        <a:t>Parameters</a:t>
                      </a:r>
                      <a:endParaRPr lang="pl-PL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Fixed</a:t>
                      </a:r>
                      <a:r>
                        <a:rPr lang="pl-PL" sz="2800" dirty="0"/>
                        <a:t> but </a:t>
                      </a:r>
                      <a:r>
                        <a:rPr lang="pl-PL" sz="2800" dirty="0" err="1"/>
                        <a:t>unknown</a:t>
                      </a:r>
                      <a:endParaRPr lang="pl-PL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Random variable with a probability distribution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5266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 dirty="0"/>
                        <a:t>Data</a:t>
                      </a:r>
                      <a:endParaRPr lang="pl-PL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Random (results of sampling)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Observed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evidence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used</a:t>
                      </a:r>
                      <a:r>
                        <a:rPr lang="pl-PL" sz="2800" dirty="0"/>
                        <a:t> to update </a:t>
                      </a:r>
                      <a:r>
                        <a:rPr lang="pl-PL" sz="2800" dirty="0" err="1"/>
                        <a:t>belief</a:t>
                      </a:r>
                      <a:endParaRPr lang="pl-PL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917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Probability interpretation</a:t>
                      </a:r>
                      <a:endParaRPr lang="pl-PL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Long-run frequency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Degree of belief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019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Question answered</a:t>
                      </a:r>
                      <a:endParaRPr lang="pl-PL" sz="2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“If H₀ is true, how likely is this data?”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/>
                        <a:t>“</a:t>
                      </a:r>
                      <a:r>
                        <a:rPr lang="pl-PL" sz="2800" dirty="0" err="1"/>
                        <a:t>Given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this</a:t>
                      </a:r>
                      <a:r>
                        <a:rPr lang="pl-PL" sz="2800" dirty="0"/>
                        <a:t> data, </a:t>
                      </a:r>
                      <a:r>
                        <a:rPr lang="pl-PL" sz="2800" dirty="0" err="1"/>
                        <a:t>how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likely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is</a:t>
                      </a:r>
                      <a:r>
                        <a:rPr lang="pl-PL" sz="2800" dirty="0"/>
                        <a:t> H₀ (</a:t>
                      </a:r>
                      <a:r>
                        <a:rPr lang="pl-PL" sz="2800" dirty="0" err="1"/>
                        <a:t>or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parameter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value</a:t>
                      </a:r>
                      <a:r>
                        <a:rPr lang="pl-PL" sz="2800" dirty="0"/>
                        <a:t>)?”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437546"/>
                  </a:ext>
                </a:extLst>
              </a:tr>
            </a:tbl>
          </a:graphicData>
        </a:graphic>
      </p:graphicFrame>
      <p:sp>
        <p:nvSpPr>
          <p:cNvPr id="28" name="Prostokąt zaokrąglony 27">
            <a:extLst>
              <a:ext uri="{FF2B5EF4-FFF2-40B4-BE49-F238E27FC236}">
                <a16:creationId xmlns:a16="http://schemas.microsoft.com/office/drawing/2014/main" id="{FFBCCE37-A5E9-E97C-9B26-BF13402FAF72}"/>
              </a:ext>
            </a:extLst>
          </p:cNvPr>
          <p:cNvSpPr/>
          <p:nvPr/>
        </p:nvSpPr>
        <p:spPr>
          <a:xfrm>
            <a:off x="1770396" y="1259864"/>
            <a:ext cx="9401908" cy="1004662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3376311A-6FF5-1ED1-104F-C4F6151EB099}"/>
              </a:ext>
            </a:extLst>
          </p:cNvPr>
          <p:cNvSpPr txBox="1"/>
          <p:nvPr/>
        </p:nvSpPr>
        <p:spPr>
          <a:xfrm>
            <a:off x="2643447" y="1285141"/>
            <a:ext cx="8542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Given</a:t>
            </a:r>
            <a:r>
              <a:rPr lang="pl-PL" sz="2800" dirty="0"/>
              <a:t> </a:t>
            </a:r>
            <a:r>
              <a:rPr lang="pl-PL" sz="2800" dirty="0" err="1"/>
              <a:t>our</a:t>
            </a:r>
            <a:r>
              <a:rPr lang="pl-PL" sz="2800" dirty="0"/>
              <a:t> RNA-</a:t>
            </a:r>
            <a:r>
              <a:rPr lang="pl-PL" sz="2800" dirty="0" err="1"/>
              <a:t>seq</a:t>
            </a:r>
            <a:r>
              <a:rPr lang="pl-PL" sz="2800" dirty="0"/>
              <a:t> data, </a:t>
            </a:r>
            <a:r>
              <a:rPr lang="pl-PL" sz="2800" dirty="0" err="1"/>
              <a:t>what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the </a:t>
            </a:r>
            <a:r>
              <a:rPr lang="pl-PL" sz="2800" dirty="0" err="1"/>
              <a:t>probability</a:t>
            </a:r>
            <a:r>
              <a:rPr lang="pl-PL" sz="2800" dirty="0"/>
              <a:t> </a:t>
            </a:r>
            <a:r>
              <a:rPr lang="pl-PL" sz="2800" dirty="0" err="1"/>
              <a:t>that</a:t>
            </a:r>
            <a:r>
              <a:rPr lang="pl-PL" sz="2800" dirty="0"/>
              <a:t> </a:t>
            </a:r>
            <a:r>
              <a:rPr lang="pl-PL" sz="2800" dirty="0" err="1"/>
              <a:t>Gene</a:t>
            </a:r>
            <a:r>
              <a:rPr lang="pl-PL" sz="2800" dirty="0"/>
              <a:t> X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truly</a:t>
            </a:r>
            <a:r>
              <a:rPr lang="pl-PL" sz="2800" dirty="0"/>
              <a:t> </a:t>
            </a:r>
            <a:r>
              <a:rPr lang="pl-PL" sz="2800" dirty="0" err="1"/>
              <a:t>upregulated</a:t>
            </a:r>
            <a:r>
              <a:rPr lang="pl-PL" sz="2800" dirty="0"/>
              <a:t>?</a:t>
            </a:r>
          </a:p>
        </p:txBody>
      </p:sp>
      <p:pic>
        <p:nvPicPr>
          <p:cNvPr id="30" name="Grafika 29" descr="Znak zapytania z wypełnieniem pełnym">
            <a:extLst>
              <a:ext uri="{FF2B5EF4-FFF2-40B4-BE49-F238E27FC236}">
                <a16:creationId xmlns:a16="http://schemas.microsoft.com/office/drawing/2014/main" id="{AA6E7E04-6B1C-E270-52BE-A383486485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60023" y="12851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9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090A6F-072F-AEEA-6C57-216A692DE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09D3CA6-BC6C-BF85-0062-5874D3980282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83EB9F2F-7391-528F-FB14-D3AF30AC261B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FC2EE737-7518-E831-A804-A6F6129F97AE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" name="Grafika 7" descr="DNA z wypełnieniem pełnym">
              <a:extLst>
                <a:ext uri="{FF2B5EF4-FFF2-40B4-BE49-F238E27FC236}">
                  <a16:creationId xmlns:a16="http://schemas.microsoft.com/office/drawing/2014/main" id="{AE989A98-A9A4-2547-D75D-302C4E48D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DF874CDC-559B-12E7-7473-607A7E71527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77A62336-BE86-1665-697C-D92F6DAF109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82286BA7-E6B5-C38D-0295-134D88B32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B536F4FD-F36D-B4F1-5C6F-51E2391250F8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140F0A5F-9464-544D-3186-EBDAC9563692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stka do gry z wypełnieniem pełnym">
              <a:extLst>
                <a:ext uri="{FF2B5EF4-FFF2-40B4-BE49-F238E27FC236}">
                  <a16:creationId xmlns:a16="http://schemas.microsoft.com/office/drawing/2014/main" id="{33BCE662-6E42-E1EB-BB16-6A8CF08D3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7E5B30B7-E8D0-8B71-AFBE-88A58790C73D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04DD5D16-970A-0261-D88A-B1EAD3F5C6B0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Linijka z wypełnieniem pełnym">
              <a:extLst>
                <a:ext uri="{FF2B5EF4-FFF2-40B4-BE49-F238E27FC236}">
                  <a16:creationId xmlns:a16="http://schemas.microsoft.com/office/drawing/2014/main" id="{C44B0DCB-4A2C-B273-86C5-910AA5606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AD6DABA0-BE7E-B712-C4B3-C90C7BB23E8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C06B35E3-3FC1-97DE-B535-2AA245B7456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FC25271A-C227-7595-9DD5-F40E4284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36F0F27-2256-DDBA-B9AF-1B19884985FC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EA0B2A68-E6F9-EA02-D1FE-2F6FC08AC45C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4" name="Grafika 23" descr="Książki z wypełnieniem pełnym">
              <a:extLst>
                <a:ext uri="{FF2B5EF4-FFF2-40B4-BE49-F238E27FC236}">
                  <a16:creationId xmlns:a16="http://schemas.microsoft.com/office/drawing/2014/main" id="{05C058F4-B732-3053-0E25-BE078F5FB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363448CB-6B1C-042D-15DB-0F28F748E77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Prior</a:t>
            </a:r>
            <a:r>
              <a:rPr lang="pl-PL" cap="small" spc="300" dirty="0">
                <a:latin typeface="Cambria" panose="02040503050406030204" pitchFamily="18" charset="0"/>
              </a:rPr>
              <a:t> -&gt; </a:t>
            </a:r>
            <a:r>
              <a:rPr lang="pl-PL" cap="small" spc="300" dirty="0" err="1">
                <a:latin typeface="Cambria" panose="02040503050406030204" pitchFamily="18" charset="0"/>
              </a:rPr>
              <a:t>Likelihood</a:t>
            </a:r>
            <a:r>
              <a:rPr lang="pl-PL" cap="small" spc="300" dirty="0">
                <a:latin typeface="Cambria" panose="02040503050406030204" pitchFamily="18" charset="0"/>
              </a:rPr>
              <a:t> -&gt; </a:t>
            </a:r>
            <a:r>
              <a:rPr lang="pl-PL" cap="small" spc="300" dirty="0" err="1">
                <a:latin typeface="Cambria" panose="02040503050406030204" pitchFamily="18" charset="0"/>
              </a:rPr>
              <a:t>Posterior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953E6AA-9879-48AA-A942-9CB423829BF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953E6AA-9879-48AA-A942-9CB423829B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Prostokąt zaokrąglony 5">
            <a:extLst>
              <a:ext uri="{FF2B5EF4-FFF2-40B4-BE49-F238E27FC236}">
                <a16:creationId xmlns:a16="http://schemas.microsoft.com/office/drawing/2014/main" id="{FF886949-68E6-8FCC-C4D6-FD5DCC38EDB3}"/>
              </a:ext>
            </a:extLst>
          </p:cNvPr>
          <p:cNvSpPr/>
          <p:nvPr/>
        </p:nvSpPr>
        <p:spPr>
          <a:xfrm>
            <a:off x="1782861" y="1344822"/>
            <a:ext cx="9867422" cy="1445028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D07D5EEB-1C2A-EC0C-637D-7C3B04E655C2}"/>
              </a:ext>
            </a:extLst>
          </p:cNvPr>
          <p:cNvSpPr txBox="1"/>
          <p:nvPr/>
        </p:nvSpPr>
        <p:spPr>
          <a:xfrm>
            <a:off x="1829786" y="1370099"/>
            <a:ext cx="8390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Prior</a:t>
            </a:r>
            <a:r>
              <a:rPr lang="pl-PL" sz="2800" b="1" dirty="0"/>
              <a:t> (</a:t>
            </a:r>
            <a:r>
              <a:rPr lang="pl-PL" sz="2800" b="1" dirty="0" err="1"/>
              <a:t>belief</a:t>
            </a:r>
            <a:r>
              <a:rPr lang="pl-PL" sz="2800" b="1" dirty="0"/>
              <a:t> </a:t>
            </a:r>
            <a:r>
              <a:rPr lang="pl-PL" sz="2800" b="1" dirty="0" err="1"/>
              <a:t>before</a:t>
            </a:r>
            <a:r>
              <a:rPr lang="pl-PL" sz="2800" b="1" dirty="0"/>
              <a:t> </a:t>
            </a:r>
            <a:r>
              <a:rPr lang="pl-PL" sz="2800" b="1" dirty="0" err="1"/>
              <a:t>seeing</a:t>
            </a:r>
            <a:r>
              <a:rPr lang="pl-PL" sz="2800" b="1" dirty="0"/>
              <a:t> data)</a:t>
            </a:r>
            <a:br>
              <a:rPr lang="pl-PL" sz="2800" dirty="0"/>
            </a:br>
            <a:r>
              <a:rPr lang="pl-PL" sz="2800" dirty="0" err="1"/>
              <a:t>Encodes</a:t>
            </a:r>
            <a:r>
              <a:rPr lang="pl-PL" sz="2800" dirty="0"/>
              <a:t> </a:t>
            </a:r>
            <a:r>
              <a:rPr lang="pl-PL" sz="2800" dirty="0" err="1"/>
              <a:t>what</a:t>
            </a:r>
            <a:r>
              <a:rPr lang="pl-PL" sz="2800" dirty="0"/>
              <a:t> we </a:t>
            </a:r>
            <a:r>
              <a:rPr lang="pl-PL" sz="2800" dirty="0" err="1"/>
              <a:t>believe</a:t>
            </a:r>
            <a:r>
              <a:rPr lang="pl-PL" sz="2800" dirty="0"/>
              <a:t> </a:t>
            </a:r>
            <a:r>
              <a:rPr lang="pl-PL" sz="2800" dirty="0" err="1"/>
              <a:t>about</a:t>
            </a:r>
            <a:r>
              <a:rPr lang="pl-PL" sz="2800" dirty="0"/>
              <a:t> the </a:t>
            </a:r>
            <a:r>
              <a:rPr lang="pl-PL" sz="2800" dirty="0" err="1"/>
              <a:t>parameter</a:t>
            </a:r>
            <a:r>
              <a:rPr lang="pl-PL" sz="2800" dirty="0"/>
              <a:t> </a:t>
            </a:r>
            <a:r>
              <a:rPr lang="pl-PL" sz="2800" dirty="0" err="1"/>
              <a:t>before</a:t>
            </a:r>
            <a:r>
              <a:rPr lang="pl-PL" sz="2800" dirty="0"/>
              <a:t> </a:t>
            </a:r>
            <a:r>
              <a:rPr lang="pl-PL" sz="2800" dirty="0" err="1"/>
              <a:t>seeing</a:t>
            </a:r>
            <a:r>
              <a:rPr lang="pl-PL" sz="2800" dirty="0"/>
              <a:t> the data.</a:t>
            </a:r>
            <a:br>
              <a:rPr lang="pl-PL" sz="2800" dirty="0"/>
            </a:br>
            <a:endParaRPr lang="pl-PL" sz="2800" dirty="0"/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1F6374F6-D1A2-87CE-9D8E-9F00B0F8C454}"/>
              </a:ext>
            </a:extLst>
          </p:cNvPr>
          <p:cNvSpPr/>
          <p:nvPr/>
        </p:nvSpPr>
        <p:spPr>
          <a:xfrm>
            <a:off x="1735936" y="3013377"/>
            <a:ext cx="9867422" cy="1445028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6180858-2160-5293-013A-47C89C6A8C23}"/>
              </a:ext>
            </a:extLst>
          </p:cNvPr>
          <p:cNvSpPr txBox="1"/>
          <p:nvPr/>
        </p:nvSpPr>
        <p:spPr>
          <a:xfrm>
            <a:off x="1782861" y="3038654"/>
            <a:ext cx="8390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Likelihood</a:t>
            </a:r>
            <a:r>
              <a:rPr lang="pl-PL" sz="2800" b="1" dirty="0"/>
              <a:t> (data </a:t>
            </a:r>
            <a:r>
              <a:rPr lang="pl-PL" sz="2800" b="1" dirty="0" err="1"/>
              <a:t>evidence</a:t>
            </a:r>
            <a:r>
              <a:rPr lang="pl-PL" sz="2800" b="1" dirty="0"/>
              <a:t>)</a:t>
            </a:r>
            <a:br>
              <a:rPr lang="pl-PL" sz="2800" dirty="0"/>
            </a:br>
            <a:r>
              <a:rPr lang="pl-PL" sz="2800" dirty="0"/>
              <a:t>How </a:t>
            </a:r>
            <a:r>
              <a:rPr lang="pl-PL" sz="2800" dirty="0" err="1"/>
              <a:t>likely</a:t>
            </a:r>
            <a:r>
              <a:rPr lang="pl-PL" sz="2800" dirty="0"/>
              <a:t> the </a:t>
            </a:r>
            <a:r>
              <a:rPr lang="pl-PL" sz="2800" dirty="0" err="1"/>
              <a:t>observed</a:t>
            </a:r>
            <a:r>
              <a:rPr lang="pl-PL" sz="2800" dirty="0"/>
              <a:t> </a:t>
            </a:r>
            <a:r>
              <a:rPr lang="pl-PL" sz="2800" dirty="0" err="1"/>
              <a:t>counts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, </a:t>
            </a:r>
            <a:r>
              <a:rPr lang="pl-PL" sz="2800" dirty="0" err="1"/>
              <a:t>given</a:t>
            </a:r>
            <a:r>
              <a:rPr lang="pl-PL" sz="2800" dirty="0"/>
              <a:t> a model of </a:t>
            </a:r>
            <a:r>
              <a:rPr lang="pl-PL" sz="2800" dirty="0" err="1"/>
              <a:t>expression</a:t>
            </a:r>
            <a:r>
              <a:rPr lang="pl-PL" sz="2800" dirty="0"/>
              <a:t> </a:t>
            </a:r>
            <a:r>
              <a:rPr lang="pl-PL" sz="2800" dirty="0" err="1"/>
              <a:t>differences</a:t>
            </a:r>
            <a:r>
              <a:rPr lang="pl-PL" sz="2800" dirty="0"/>
              <a:t>.</a:t>
            </a:r>
            <a:br>
              <a:rPr lang="pl-PL" sz="2800" dirty="0"/>
            </a:br>
            <a:endParaRPr lang="pl-PL" sz="2800" dirty="0"/>
          </a:p>
        </p:txBody>
      </p:sp>
      <p:sp>
        <p:nvSpPr>
          <p:cNvPr id="17" name="Prostokąt zaokrąglony 16">
            <a:extLst>
              <a:ext uri="{FF2B5EF4-FFF2-40B4-BE49-F238E27FC236}">
                <a16:creationId xmlns:a16="http://schemas.microsoft.com/office/drawing/2014/main" id="{8DE8817F-5F47-030E-4612-510DBD55B2B3}"/>
              </a:ext>
            </a:extLst>
          </p:cNvPr>
          <p:cNvSpPr/>
          <p:nvPr/>
        </p:nvSpPr>
        <p:spPr>
          <a:xfrm>
            <a:off x="1689011" y="4681932"/>
            <a:ext cx="9867422" cy="1445028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67F901ED-7438-49CD-1881-EE8C842D6EE3}"/>
              </a:ext>
            </a:extLst>
          </p:cNvPr>
          <p:cNvSpPr txBox="1"/>
          <p:nvPr/>
        </p:nvSpPr>
        <p:spPr>
          <a:xfrm>
            <a:off x="1735936" y="4707209"/>
            <a:ext cx="83907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Posterior</a:t>
            </a:r>
            <a:r>
              <a:rPr lang="pl-PL" sz="2800" b="1" dirty="0"/>
              <a:t> (</a:t>
            </a:r>
            <a:r>
              <a:rPr lang="pl-PL" sz="2800" b="1" dirty="0" err="1"/>
              <a:t>updated</a:t>
            </a:r>
            <a:r>
              <a:rPr lang="pl-PL" sz="2800" b="1" dirty="0"/>
              <a:t> </a:t>
            </a:r>
            <a:r>
              <a:rPr lang="pl-PL" sz="2800" b="1" dirty="0" err="1"/>
              <a:t>belief</a:t>
            </a:r>
            <a:r>
              <a:rPr lang="pl-PL" sz="2800" b="1" dirty="0"/>
              <a:t>)</a:t>
            </a:r>
            <a:br>
              <a:rPr lang="pl-PL" sz="2800" dirty="0"/>
            </a:br>
            <a:r>
              <a:rPr lang="pl-PL" sz="2800" dirty="0"/>
              <a:t>– </a:t>
            </a:r>
            <a:r>
              <a:rPr lang="pl-PL" sz="2800" dirty="0" err="1"/>
              <a:t>Combines</a:t>
            </a:r>
            <a:r>
              <a:rPr lang="pl-PL" sz="2800" dirty="0"/>
              <a:t> </a:t>
            </a:r>
            <a:r>
              <a:rPr lang="pl-PL" sz="2800" dirty="0" err="1"/>
              <a:t>both</a:t>
            </a:r>
            <a:r>
              <a:rPr lang="pl-PL" sz="2800" dirty="0"/>
              <a:t>: the </a:t>
            </a:r>
            <a:r>
              <a:rPr lang="pl-PL" sz="2800" dirty="0" err="1"/>
              <a:t>probability</a:t>
            </a:r>
            <a:r>
              <a:rPr lang="pl-PL" sz="2800" dirty="0"/>
              <a:t> </a:t>
            </a:r>
            <a:r>
              <a:rPr lang="pl-PL" sz="2800" dirty="0" err="1"/>
              <a:t>distribution</a:t>
            </a:r>
            <a:r>
              <a:rPr lang="pl-PL" sz="2800" dirty="0"/>
              <a:t> of the </a:t>
            </a:r>
            <a:r>
              <a:rPr lang="pl-PL" sz="2800" dirty="0" err="1"/>
              <a:t>gene’s</a:t>
            </a:r>
            <a:r>
              <a:rPr lang="pl-PL" sz="2800" dirty="0"/>
              <a:t> </a:t>
            </a:r>
            <a:r>
              <a:rPr lang="pl-PL" sz="2800" dirty="0" err="1"/>
              <a:t>true</a:t>
            </a:r>
            <a:r>
              <a:rPr lang="pl-PL" sz="2800" dirty="0"/>
              <a:t> </a:t>
            </a:r>
            <a:r>
              <a:rPr lang="pl-PL" sz="2800" dirty="0" err="1"/>
              <a:t>effect</a:t>
            </a:r>
            <a:r>
              <a:rPr lang="pl-PL" sz="2800" dirty="0"/>
              <a:t> </a:t>
            </a:r>
            <a:r>
              <a:rPr lang="pl-PL" sz="2800" dirty="0" err="1"/>
              <a:t>size</a:t>
            </a:r>
            <a:r>
              <a:rPr lang="pl-PL" sz="2800" dirty="0"/>
              <a:t> </a:t>
            </a:r>
            <a:r>
              <a:rPr lang="pl-PL" sz="2800" i="1" dirty="0" err="1"/>
              <a:t>after</a:t>
            </a:r>
            <a:r>
              <a:rPr lang="pl-PL" sz="2800" dirty="0"/>
              <a:t> </a:t>
            </a:r>
            <a:r>
              <a:rPr lang="pl-PL" sz="2800" dirty="0" err="1"/>
              <a:t>seeing</a:t>
            </a:r>
            <a:r>
              <a:rPr lang="pl-PL" sz="2800" dirty="0"/>
              <a:t> the data.</a:t>
            </a:r>
            <a:br>
              <a:rPr lang="pl-PL" sz="2800" dirty="0"/>
            </a:b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224856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66F8B2-4CF4-7932-28C1-BFBAD4C8D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D32E030-8F33-5837-C316-D74AA9A8DD8D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4B01BAEA-4B6A-F8DD-20F5-CA084E1379AF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F0C3699E-E6EB-C1E0-D49A-569E8706C275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" name="Grafika 7" descr="DNA z wypełnieniem pełnym">
              <a:extLst>
                <a:ext uri="{FF2B5EF4-FFF2-40B4-BE49-F238E27FC236}">
                  <a16:creationId xmlns:a16="http://schemas.microsoft.com/office/drawing/2014/main" id="{F301B0BB-1580-0742-8413-706CA226E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D79A6013-93E7-A13F-7BE1-DB90AB6E684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455D5EA4-2ACC-52AB-53ED-B674FB3F446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791481DE-21CE-DA30-CED7-4AC75928A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8032E346-901C-B33E-56A9-3E85DE00CD94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4BBF8D17-5210-E3E9-5062-9735ECD12381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stka do gry z wypełnieniem pełnym">
              <a:extLst>
                <a:ext uri="{FF2B5EF4-FFF2-40B4-BE49-F238E27FC236}">
                  <a16:creationId xmlns:a16="http://schemas.microsoft.com/office/drawing/2014/main" id="{18D4EAA8-855C-59D9-AF91-2B36F6934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113F253C-FB3A-9FFD-08A6-02DEC4D5B7A1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788789E5-10B6-E645-4FD5-6A9429A3F5A2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Linijka z wypełnieniem pełnym">
              <a:extLst>
                <a:ext uri="{FF2B5EF4-FFF2-40B4-BE49-F238E27FC236}">
                  <a16:creationId xmlns:a16="http://schemas.microsoft.com/office/drawing/2014/main" id="{51D222BC-CC95-ABAE-6EB0-D2050D751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37D09E3-1F34-304B-011E-6272A20867D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459F154F-02FA-059C-CE1F-67CD11B88C4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DEFE4C43-CA05-9A16-A303-53F4880C5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B1F12A8-17C4-79BF-900F-5CDF5BC124E6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105F690A-76AC-B663-5ACF-FF20DBBE31FE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4" name="Grafika 23" descr="Książki z wypełnieniem pełnym">
              <a:extLst>
                <a:ext uri="{FF2B5EF4-FFF2-40B4-BE49-F238E27FC236}">
                  <a16:creationId xmlns:a16="http://schemas.microsoft.com/office/drawing/2014/main" id="{919A5C7B-C457-4C4B-00E1-F7F3F0B07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BBFD46AB-D646-4D8C-48BC-11125C8A3A9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Prior</a:t>
            </a:r>
            <a:r>
              <a:rPr lang="pl-PL" cap="small" spc="300" dirty="0">
                <a:latin typeface="Cambria" panose="02040503050406030204" pitchFamily="18" charset="0"/>
              </a:rPr>
              <a:t> -&gt; </a:t>
            </a:r>
            <a:r>
              <a:rPr lang="pl-PL" cap="small" spc="300" dirty="0" err="1">
                <a:latin typeface="Cambria" panose="02040503050406030204" pitchFamily="18" charset="0"/>
              </a:rPr>
              <a:t>Likelihood</a:t>
            </a:r>
            <a:r>
              <a:rPr lang="pl-PL" cap="small" spc="300" dirty="0">
                <a:latin typeface="Cambria" panose="02040503050406030204" pitchFamily="18" charset="0"/>
              </a:rPr>
              <a:t> -&gt; </a:t>
            </a:r>
            <a:r>
              <a:rPr lang="pl-PL" cap="small" spc="300" dirty="0" err="1">
                <a:latin typeface="Cambria" panose="02040503050406030204" pitchFamily="18" charset="0"/>
              </a:rPr>
              <a:t>Posterior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68D1B4C1-5370-87B7-8919-7CBF78C7569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68D1B4C1-5370-87B7-8919-7CBF78C756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Prostokąt zaokrąglony 5">
            <a:extLst>
              <a:ext uri="{FF2B5EF4-FFF2-40B4-BE49-F238E27FC236}">
                <a16:creationId xmlns:a16="http://schemas.microsoft.com/office/drawing/2014/main" id="{72AA26E3-7432-C528-9170-0CB4628613AF}"/>
              </a:ext>
            </a:extLst>
          </p:cNvPr>
          <p:cNvSpPr/>
          <p:nvPr/>
        </p:nvSpPr>
        <p:spPr>
          <a:xfrm>
            <a:off x="1782861" y="1344822"/>
            <a:ext cx="9867422" cy="1445028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C2B91746-F30F-40B4-4525-BA981EE5C5A7}"/>
                  </a:ext>
                </a:extLst>
              </p:cNvPr>
              <p:cNvSpPr txBox="1"/>
              <p:nvPr/>
            </p:nvSpPr>
            <p:spPr>
              <a:xfrm>
                <a:off x="1829785" y="1370099"/>
                <a:ext cx="972664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b="1" dirty="0" err="1"/>
                  <a:t>Prior</a:t>
                </a:r>
                <a:r>
                  <a:rPr lang="pl-PL" sz="2800" b="1" dirty="0"/>
                  <a:t>: </a:t>
                </a:r>
                <a:r>
                  <a:rPr lang="pl-PL" sz="2800" dirty="0"/>
                  <a:t>From past RNA-</a:t>
                </a:r>
                <a:r>
                  <a:rPr lang="pl-PL" sz="2800" dirty="0" err="1"/>
                  <a:t>seq</a:t>
                </a:r>
                <a:r>
                  <a:rPr lang="pl-PL" sz="2800" dirty="0"/>
                  <a:t> </a:t>
                </a:r>
                <a:r>
                  <a:rPr lang="pl-PL" sz="2800" dirty="0" err="1"/>
                  <a:t>studies</a:t>
                </a:r>
                <a:r>
                  <a:rPr lang="pl-PL" sz="2800" dirty="0"/>
                  <a:t>, </a:t>
                </a:r>
                <a:r>
                  <a:rPr lang="pl-PL" sz="2800" dirty="0" err="1"/>
                  <a:t>maybe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only</a:t>
                </a:r>
                <a:r>
                  <a:rPr lang="pl-PL" sz="2800" dirty="0"/>
                  <a:t> 5% of </a:t>
                </a:r>
                <a:r>
                  <a:rPr lang="pl-PL" sz="2800" dirty="0" err="1"/>
                  <a:t>genes</a:t>
                </a:r>
                <a:r>
                  <a:rPr lang="pl-PL" sz="2800" dirty="0"/>
                  <a:t> </a:t>
                </a:r>
                <a:r>
                  <a:rPr lang="pl-PL" sz="2800" dirty="0" err="1"/>
                  <a:t>are</a:t>
                </a:r>
                <a:r>
                  <a:rPr lang="pl-PL" sz="2800" dirty="0"/>
                  <a:t> </a:t>
                </a:r>
                <a:r>
                  <a:rPr lang="pl-PL" sz="2800" dirty="0" err="1"/>
                  <a:t>usually</a:t>
                </a:r>
                <a:r>
                  <a:rPr lang="pl-PL" sz="2800" dirty="0"/>
                  <a:t> </a:t>
                </a:r>
                <a:r>
                  <a:rPr lang="pl-PL" sz="2800" dirty="0" err="1"/>
                  <a:t>differentially</a:t>
                </a:r>
                <a:r>
                  <a:rPr lang="pl-PL" sz="2800" dirty="0"/>
                  <a:t> </a:t>
                </a:r>
                <a:r>
                  <a:rPr lang="pl-PL" sz="2800" dirty="0" err="1"/>
                  <a:t>expressed</a:t>
                </a:r>
                <a:r>
                  <a:rPr lang="pl-PL" sz="2800" dirty="0"/>
                  <a:t>.</a:t>
                </a:r>
              </a:p>
              <a:p>
                <a:r>
                  <a:rPr lang="pl-PL" sz="2800" dirty="0" err="1"/>
                  <a:t>So</a:t>
                </a:r>
                <a:r>
                  <a:rPr lang="pl-PL" sz="2800" dirty="0"/>
                  <a:t> </a:t>
                </a:r>
                <a14:m>
                  <m:oMath xmlns:m="http://schemas.openxmlformats.org/officeDocument/2006/math">
                    <m:r>
                      <a:rPr lang="pl-PL" sz="2800" i="1"/>
                      <m:t>𝑃</m:t>
                    </m:r>
                    <m:d>
                      <m:dPr>
                        <m:ctrlPr>
                          <a:rPr lang="ar-AE" sz="2800" i="1"/>
                        </m:ctrlPr>
                      </m:dPr>
                      <m:e>
                        <m:r>
                          <m:rPr>
                            <m:nor/>
                          </m:rPr>
                          <a:rPr lang="pl-PL" sz="2800" i="1"/>
                          <m:t>upregulated</m:t>
                        </m:r>
                      </m:e>
                    </m:d>
                    <m:r>
                      <a:rPr lang="ar-AE" sz="2800"/>
                      <m:t>=0.05</m:t>
                    </m:r>
                  </m:oMath>
                </a14:m>
                <a:r>
                  <a:rPr lang="ar-AE" sz="2800" dirty="0"/>
                  <a:t>, </a:t>
                </a:r>
                <a14:m>
                  <m:oMath xmlns:m="http://schemas.openxmlformats.org/officeDocument/2006/math">
                    <m:r>
                      <a:rPr lang="ar-AE" sz="2800" i="1"/>
                      <m:t>𝑃</m:t>
                    </m:r>
                    <m:d>
                      <m:dPr>
                        <m:ctrlPr>
                          <a:rPr lang="ar-AE" sz="2800" i="1"/>
                        </m:ctrlPr>
                      </m:dPr>
                      <m:e>
                        <m:r>
                          <m:rPr>
                            <m:nor/>
                          </m:rPr>
                          <a:rPr lang="pl-PL" sz="2800" i="1"/>
                          <m:t>not</m:t>
                        </m:r>
                      </m:e>
                    </m:d>
                    <m:r>
                      <a:rPr lang="ar-AE" sz="2800"/>
                      <m:t>=0.95</m:t>
                    </m:r>
                  </m:oMath>
                </a14:m>
                <a:r>
                  <a:rPr lang="ar-AE" sz="2800" dirty="0"/>
                  <a:t>.</a:t>
                </a:r>
                <a:endParaRPr lang="pl-PL" sz="2800" dirty="0"/>
              </a:p>
            </p:txBody>
          </p:sp>
        </mc:Choice>
        <mc:Fallback>
          <p:sp>
            <p:nvSpPr>
              <p:cNvPr id="7" name="pole tekstowe 6">
                <a:extLst>
                  <a:ext uri="{FF2B5EF4-FFF2-40B4-BE49-F238E27FC236}">
                    <a16:creationId xmlns:a16="http://schemas.microsoft.com/office/drawing/2014/main" id="{C2B91746-F30F-40B4-4525-BA981EE5C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785" y="1370099"/>
                <a:ext cx="9726647" cy="1384995"/>
              </a:xfrm>
              <a:prstGeom prst="rect">
                <a:avLst/>
              </a:prstGeom>
              <a:blipFill>
                <a:blip r:embed="rId16"/>
                <a:stretch>
                  <a:fillRect l="-1434" t="-5505" b="-1192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9FA9CA84-293C-CB0F-15A2-A86D150286DA}"/>
              </a:ext>
            </a:extLst>
          </p:cNvPr>
          <p:cNvSpPr/>
          <p:nvPr/>
        </p:nvSpPr>
        <p:spPr>
          <a:xfrm>
            <a:off x="1735936" y="3013377"/>
            <a:ext cx="9867422" cy="1445028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27895356-CF18-A7EF-F29D-55FCE2A56290}"/>
              </a:ext>
            </a:extLst>
          </p:cNvPr>
          <p:cNvSpPr txBox="1"/>
          <p:nvPr/>
        </p:nvSpPr>
        <p:spPr>
          <a:xfrm>
            <a:off x="1782861" y="3038654"/>
            <a:ext cx="9406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Likelihood</a:t>
            </a:r>
            <a:r>
              <a:rPr lang="pl-PL" sz="2800" b="1" dirty="0"/>
              <a:t>: </a:t>
            </a:r>
            <a:r>
              <a:rPr lang="pl-PL" sz="2800" dirty="0" err="1"/>
              <a:t>Given</a:t>
            </a:r>
            <a:r>
              <a:rPr lang="pl-PL" sz="2800" dirty="0"/>
              <a:t> </a:t>
            </a:r>
            <a:r>
              <a:rPr lang="pl-PL" sz="2800" dirty="0" err="1"/>
              <a:t>upregulation</a:t>
            </a:r>
            <a:r>
              <a:rPr lang="pl-PL" sz="2800" dirty="0"/>
              <a:t>, </a:t>
            </a:r>
            <a:r>
              <a:rPr lang="pl-PL" sz="2800" dirty="0" err="1"/>
              <a:t>you’d</a:t>
            </a:r>
            <a:r>
              <a:rPr lang="pl-PL" sz="2800" dirty="0"/>
              <a:t> </a:t>
            </a:r>
            <a:r>
              <a:rPr lang="pl-PL" sz="2800" dirty="0" err="1"/>
              <a:t>expect</a:t>
            </a:r>
            <a:r>
              <a:rPr lang="pl-PL" sz="2800" dirty="0"/>
              <a:t> </a:t>
            </a:r>
            <a:r>
              <a:rPr lang="pl-PL" sz="2800" dirty="0" err="1"/>
              <a:t>counts</a:t>
            </a:r>
            <a:r>
              <a:rPr lang="pl-PL" sz="2800" dirty="0"/>
              <a:t> </a:t>
            </a:r>
            <a:r>
              <a:rPr lang="pl-PL" sz="2800" dirty="0" err="1"/>
              <a:t>roughly</a:t>
            </a:r>
            <a:r>
              <a:rPr lang="pl-PL" sz="2800" dirty="0"/>
              <a:t> </a:t>
            </a:r>
            <a:r>
              <a:rPr lang="pl-PL" sz="2800" dirty="0" err="1"/>
              <a:t>doubled</a:t>
            </a:r>
            <a:r>
              <a:rPr lang="pl-PL" sz="2800" dirty="0"/>
              <a:t>; </a:t>
            </a:r>
            <a:r>
              <a:rPr lang="pl-PL" sz="2800" dirty="0" err="1"/>
              <a:t>given</a:t>
            </a:r>
            <a:r>
              <a:rPr lang="pl-PL" sz="2800" dirty="0"/>
              <a:t> no </a:t>
            </a:r>
            <a:r>
              <a:rPr lang="pl-PL" sz="2800" dirty="0" err="1"/>
              <a:t>effect</a:t>
            </a:r>
            <a:r>
              <a:rPr lang="pl-PL" sz="2800" dirty="0"/>
              <a:t>, </a:t>
            </a:r>
            <a:r>
              <a:rPr lang="pl-PL" sz="2800" dirty="0" err="1"/>
              <a:t>counts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</a:t>
            </a:r>
            <a:r>
              <a:rPr lang="pl-PL" sz="2800" dirty="0" err="1"/>
              <a:t>similar</a:t>
            </a:r>
            <a:r>
              <a:rPr lang="pl-PL" sz="2800" dirty="0"/>
              <a:t>.</a:t>
            </a:r>
            <a:br>
              <a:rPr lang="pl-PL" sz="2800" dirty="0"/>
            </a:br>
            <a:r>
              <a:rPr lang="pl-PL" sz="2800" dirty="0"/>
              <a:t>The </a:t>
            </a:r>
            <a:r>
              <a:rPr lang="pl-PL" sz="2800" dirty="0" err="1"/>
              <a:t>observed</a:t>
            </a:r>
            <a:r>
              <a:rPr lang="pl-PL" sz="2800" dirty="0"/>
              <a:t> data </a:t>
            </a:r>
            <a:r>
              <a:rPr lang="pl-PL" sz="2800" dirty="0" err="1"/>
              <a:t>fit</a:t>
            </a:r>
            <a:r>
              <a:rPr lang="pl-PL" sz="2800" dirty="0"/>
              <a:t> </a:t>
            </a:r>
            <a:r>
              <a:rPr lang="pl-PL" sz="2800" dirty="0" err="1"/>
              <a:t>better</a:t>
            </a:r>
            <a:r>
              <a:rPr lang="pl-PL" sz="2800" dirty="0"/>
              <a:t> with the “</a:t>
            </a:r>
            <a:r>
              <a:rPr lang="pl-PL" sz="2800" dirty="0" err="1"/>
              <a:t>upregulated</a:t>
            </a:r>
            <a:r>
              <a:rPr lang="pl-PL" sz="2800" dirty="0"/>
              <a:t>” model.</a:t>
            </a:r>
          </a:p>
        </p:txBody>
      </p:sp>
      <p:sp>
        <p:nvSpPr>
          <p:cNvPr id="17" name="Prostokąt zaokrąglony 16">
            <a:extLst>
              <a:ext uri="{FF2B5EF4-FFF2-40B4-BE49-F238E27FC236}">
                <a16:creationId xmlns:a16="http://schemas.microsoft.com/office/drawing/2014/main" id="{2DDE895C-7167-028A-BC13-30FBD18E5970}"/>
              </a:ext>
            </a:extLst>
          </p:cNvPr>
          <p:cNvSpPr/>
          <p:nvPr/>
        </p:nvSpPr>
        <p:spPr>
          <a:xfrm>
            <a:off x="1689010" y="4681932"/>
            <a:ext cx="10343331" cy="1445028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E5C2AEFF-5721-16BC-DB91-DA6693A7C220}"/>
                  </a:ext>
                </a:extLst>
              </p:cNvPr>
              <p:cNvSpPr txBox="1"/>
              <p:nvPr/>
            </p:nvSpPr>
            <p:spPr>
              <a:xfrm>
                <a:off x="1767681" y="4706571"/>
                <a:ext cx="10264660" cy="1420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l-PL" sz="2800" b="1" dirty="0"/>
                  <a:t>Posterior</a:t>
                </a:r>
                <a:br>
                  <a:rPr lang="pl-PL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𝑢𝑝𝑟𝑒𝑔𝑢𝑙𝑎𝑡𝑒𝑑</m:t>
                          </m:r>
                        </m:e>
                        <m:e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𝑢𝑝𝑟𝑒𝑔𝑢𝑙𝑎𝑡𝑒𝑑</m:t>
                              </m:r>
                            </m:e>
                          </m:d>
                        </m:num>
                        <m:den>
                          <m:r>
                            <a:rPr lang="pl-PL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e>
                          </m:d>
                        </m:den>
                      </m:f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𝑢𝑝𝑟𝑒𝑔𝑢𝑙𝑎𝑡𝑒𝑑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pl-PL" sz="2800" dirty="0"/>
                </a:br>
                <a:endParaRPr lang="pl-PL" sz="2800" dirty="0"/>
              </a:p>
            </p:txBody>
          </p:sp>
        </mc:Choice>
        <mc:Fallback>
          <p:sp>
            <p:nvSpPr>
              <p:cNvPr id="27" name="pole tekstowe 26">
                <a:extLst>
                  <a:ext uri="{FF2B5EF4-FFF2-40B4-BE49-F238E27FC236}">
                    <a16:creationId xmlns:a16="http://schemas.microsoft.com/office/drawing/2014/main" id="{E5C2AEFF-5721-16BC-DB91-DA6693A7C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681" y="4706571"/>
                <a:ext cx="10264660" cy="1420389"/>
              </a:xfrm>
              <a:prstGeom prst="rect">
                <a:avLst/>
              </a:prstGeom>
              <a:blipFill>
                <a:blip r:embed="rId17"/>
                <a:stretch>
                  <a:fillRect l="-1236" t="-442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676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9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D01EE8-301D-DCB2-8E14-EFA258E70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zaokrąglony 1">
            <a:extLst>
              <a:ext uri="{FF2B5EF4-FFF2-40B4-BE49-F238E27FC236}">
                <a16:creationId xmlns:a16="http://schemas.microsoft.com/office/drawing/2014/main" id="{8B266A5B-2D56-2729-9957-D24AF46668ED}"/>
              </a:ext>
            </a:extLst>
          </p:cNvPr>
          <p:cNvSpPr/>
          <p:nvPr/>
        </p:nvSpPr>
        <p:spPr>
          <a:xfrm>
            <a:off x="2460567" y="1160113"/>
            <a:ext cx="7830589" cy="5154904"/>
          </a:xfrm>
          <a:prstGeom prst="roundRect">
            <a:avLst>
              <a:gd name="adj" fmla="val 6303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6F875988-990A-8C1F-1CC1-6F5FFBF2E9E1}"/>
              </a:ext>
            </a:extLst>
          </p:cNvPr>
          <p:cNvSpPr/>
          <p:nvPr/>
        </p:nvSpPr>
        <p:spPr>
          <a:xfrm>
            <a:off x="3410472" y="6351634"/>
            <a:ext cx="5659341" cy="4849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CF91E06-A16A-CA09-15FA-12BD1524EF75}"/>
              </a:ext>
            </a:extLst>
          </p:cNvPr>
          <p:cNvSpPr txBox="1"/>
          <p:nvPr/>
        </p:nvSpPr>
        <p:spPr>
          <a:xfrm>
            <a:off x="3598131" y="6394043"/>
            <a:ext cx="5371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/>
              <a:t>https</a:t>
            </a:r>
            <a:r>
              <a:rPr lang="pl-PL" sz="2000" dirty="0"/>
              <a:t>://</a:t>
            </a:r>
            <a:r>
              <a:rPr lang="pl-PL" sz="2000" dirty="0" err="1"/>
              <a:t>mbernste.github.io</a:t>
            </a:r>
            <a:r>
              <a:rPr lang="pl-PL" sz="2000" dirty="0"/>
              <a:t>/</a:t>
            </a:r>
            <a:r>
              <a:rPr lang="pl-PL" sz="2000" dirty="0" err="1"/>
              <a:t>posts</a:t>
            </a:r>
            <a:r>
              <a:rPr lang="pl-PL" sz="2000" dirty="0"/>
              <a:t>/</a:t>
            </a:r>
            <a:r>
              <a:rPr lang="pl-PL" sz="2000" dirty="0" err="1"/>
              <a:t>rna_seq_basics</a:t>
            </a:r>
            <a:endParaRPr lang="pl-PL" sz="2000" dirty="0"/>
          </a:p>
        </p:txBody>
      </p:sp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4CA5CF28-11AD-D6B5-639A-328DE359EE0F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3022184B-0160-CCE5-4614-85BFD8E3F278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C1DDF85A-C03D-4A0C-155C-45174AEB1A79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DNA z wypełnieniem pełnym">
              <a:extLst>
                <a:ext uri="{FF2B5EF4-FFF2-40B4-BE49-F238E27FC236}">
                  <a16:creationId xmlns:a16="http://schemas.microsoft.com/office/drawing/2014/main" id="{A3974240-B964-DE8E-B18E-D56472280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7" name="Grupa 56">
            <a:extLst>
              <a:ext uri="{FF2B5EF4-FFF2-40B4-BE49-F238E27FC236}">
                <a16:creationId xmlns:a16="http://schemas.microsoft.com/office/drawing/2014/main" id="{1C5E6EAC-2070-05C3-FBE0-0C3E72E4A70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58" name="Owal 57">
              <a:extLst>
                <a:ext uri="{FF2B5EF4-FFF2-40B4-BE49-F238E27FC236}">
                  <a16:creationId xmlns:a16="http://schemas.microsoft.com/office/drawing/2014/main" id="{26EA9562-59F3-9C17-C642-697426118CC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9" name="Grafika 58" descr="Wyjście z wypełnieniem pełnym">
              <a:extLst>
                <a:ext uri="{FF2B5EF4-FFF2-40B4-BE49-F238E27FC236}">
                  <a16:creationId xmlns:a16="http://schemas.microsoft.com/office/drawing/2014/main" id="{0EB73B1F-171E-1399-7BFD-B57E54A33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8" name="Tytuł 1">
            <a:extLst>
              <a:ext uri="{FF2B5EF4-FFF2-40B4-BE49-F238E27FC236}">
                <a16:creationId xmlns:a16="http://schemas.microsoft.com/office/drawing/2014/main" id="{4D34EDCB-F290-EFF5-5335-E43A6758B78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Which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genes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are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important</a:t>
            </a:r>
            <a:r>
              <a:rPr lang="pl-PL" cap="small" spc="300" dirty="0">
                <a:latin typeface="Cambria" panose="02040503050406030204" pitchFamily="18" charset="0"/>
              </a:rPr>
              <a:t>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B3726723-5C5E-BF02-953B-2AF62A2A24C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B3726723-5C5E-BF02-953B-2AF62A2A24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C4EBF644-E62C-DE48-37E5-62C3B0FF4484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EEA057E-5E89-285D-A132-3B555B1B8825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ABAC8345-118C-2754-4FA4-5A6C6FCF6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3A72099A-4655-CE1C-0295-7CD6805BEEBD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79B1F1D1-2C79-E085-7AE8-5496E6ED8D56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Kostka do gry z wypełnieniem pełnym">
              <a:extLst>
                <a:ext uri="{FF2B5EF4-FFF2-40B4-BE49-F238E27FC236}">
                  <a16:creationId xmlns:a16="http://schemas.microsoft.com/office/drawing/2014/main" id="{6A1949A1-6A13-854B-231B-7C7B2F70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D772E06A-FFE0-D10A-58D1-18534E807594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618CC7FA-052E-97AE-323C-CBEFD61EBAEC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Książki z wypełnieniem pełnym">
              <a:extLst>
                <a:ext uri="{FF2B5EF4-FFF2-40B4-BE49-F238E27FC236}">
                  <a16:creationId xmlns:a16="http://schemas.microsoft.com/office/drawing/2014/main" id="{FBA996AB-6728-9B8C-FE2F-3781E7D9F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D2B2EDA7-ED06-391F-8561-1DF03034D008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31467C24-0CAE-93BB-9A9D-EE3F059D75B9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Linijka z wypełnieniem pełnym">
              <a:extLst>
                <a:ext uri="{FF2B5EF4-FFF2-40B4-BE49-F238E27FC236}">
                  <a16:creationId xmlns:a16="http://schemas.microsoft.com/office/drawing/2014/main" id="{0B957599-BE9D-DAAB-1FC0-9FAF1A924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pic>
        <p:nvPicPr>
          <p:cNvPr id="4098" name="Picture 2" descr="drawing">
            <a:extLst>
              <a:ext uri="{FF2B5EF4-FFF2-40B4-BE49-F238E27FC236}">
                <a16:creationId xmlns:a16="http://schemas.microsoft.com/office/drawing/2014/main" id="{07274E3B-27FC-468C-4E92-48DA4E7BB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296" y="1319747"/>
            <a:ext cx="5024437" cy="452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1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CBAA3-4DB1-97A0-C61A-0AE442EB8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1FF8868-1487-6188-234D-64F594149772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3B67D8DC-1B14-4A35-BA26-6711DB4C13EB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A5B17A84-83B3-58A5-3DF5-EDCB2319343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" name="Grafika 7" descr="DNA z wypełnieniem pełnym">
              <a:extLst>
                <a:ext uri="{FF2B5EF4-FFF2-40B4-BE49-F238E27FC236}">
                  <a16:creationId xmlns:a16="http://schemas.microsoft.com/office/drawing/2014/main" id="{9D774614-C25F-2413-49C0-44A36E55B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5F18C19D-121A-04AC-82DF-0583FBC26B4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367EF571-D57B-17A8-DA27-CA6C9F5572F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F1777DB4-547E-CE52-AF46-EA6257667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27371EE0-7FA9-03F6-0125-4326EEB1F454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253C6695-B5C3-7139-25FF-80A795DDC32E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stka do gry z wypełnieniem pełnym">
              <a:extLst>
                <a:ext uri="{FF2B5EF4-FFF2-40B4-BE49-F238E27FC236}">
                  <a16:creationId xmlns:a16="http://schemas.microsoft.com/office/drawing/2014/main" id="{295A15C8-A624-4698-AF46-6DF90360D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B6F570F2-0819-CD6D-8CCA-0D7A6D6112F5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09C870DC-C948-10D2-77DE-AE70DE60AE40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Linijka z wypełnieniem pełnym">
              <a:extLst>
                <a:ext uri="{FF2B5EF4-FFF2-40B4-BE49-F238E27FC236}">
                  <a16:creationId xmlns:a16="http://schemas.microsoft.com/office/drawing/2014/main" id="{174BAC02-E1BB-F889-724C-E3F12CA31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E8FFB69-4E52-77F2-ACD7-46BB18317CA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E30476C8-C95C-3644-0352-9B9B88A2398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6309EC04-FC94-C0BC-1CE6-C64F4C05C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E52E851-C89A-EC78-1CEC-57909EA59EF0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0AC4F0FA-E046-A173-BC1A-A89ECF894BD6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4" name="Grafika 23" descr="Książki z wypełnieniem pełnym">
              <a:extLst>
                <a:ext uri="{FF2B5EF4-FFF2-40B4-BE49-F238E27FC236}">
                  <a16:creationId xmlns:a16="http://schemas.microsoft.com/office/drawing/2014/main" id="{14454C4A-0156-19CC-1D54-BC5E7EA59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E1301983-C294-324F-4914-D414C740383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Example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97F3536-A61A-6048-E96E-A73456863BF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97F3536-A61A-6048-E96E-A73456863B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Obraz 4" descr="Obraz zawierający Wykres, linia, tekst, diagram&#10;&#10;Zawartość wygenerowana przez AI może być niepoprawna.">
            <a:extLst>
              <a:ext uri="{FF2B5EF4-FFF2-40B4-BE49-F238E27FC236}">
                <a16:creationId xmlns:a16="http://schemas.microsoft.com/office/drawing/2014/main" id="{6317EA80-7373-EADC-0F8F-9E0FE336449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2315" y="1380031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6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4410FE-E989-D34F-1496-352B0BCF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26394DE-0C4A-02DC-ACCF-5CA09F7A63A1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2" name="Grupa 1">
            <a:extLst>
              <a:ext uri="{FF2B5EF4-FFF2-40B4-BE49-F238E27FC236}">
                <a16:creationId xmlns:a16="http://schemas.microsoft.com/office/drawing/2014/main" id="{5EF62186-288E-2E96-9EC7-AE3A8F7A3FA3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08E4127C-85AE-08AF-AB52-771F1FFD303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" name="Grafika 7" descr="DNA z wypełnieniem pełnym">
              <a:extLst>
                <a:ext uri="{FF2B5EF4-FFF2-40B4-BE49-F238E27FC236}">
                  <a16:creationId xmlns:a16="http://schemas.microsoft.com/office/drawing/2014/main" id="{7096E7B4-6CF2-5490-2796-FC103F153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12C9B0F2-5443-F7E8-6654-D22262A3D51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C5608AD3-8A8D-99EE-AFF9-9B374A412E7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612CABD2-119F-0751-B182-1BE114F82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5EEE39B8-199D-7E21-5FA9-6751B5E58BC1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23FF28BD-AA2E-9CC2-E6E7-48EEBB00F4FA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4" name="Grafika 13" descr="Kostka do gry z wypełnieniem pełnym">
              <a:extLst>
                <a:ext uri="{FF2B5EF4-FFF2-40B4-BE49-F238E27FC236}">
                  <a16:creationId xmlns:a16="http://schemas.microsoft.com/office/drawing/2014/main" id="{1C838A5A-9585-6918-9E74-6F04AA114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CD05BE15-0A43-0B6B-A32D-3835423F18E2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7A673FB-5F12-C067-3D99-63A94D23F791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0" name="Grafika 19" descr="Linijka z wypełnieniem pełnym">
              <a:extLst>
                <a:ext uri="{FF2B5EF4-FFF2-40B4-BE49-F238E27FC236}">
                  <a16:creationId xmlns:a16="http://schemas.microsoft.com/office/drawing/2014/main" id="{AF614E07-3180-2A90-F677-3B6BA1A45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E1CFB91-9E5F-564F-6ECF-1F6A0CEB80B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63FD4EE-4FA9-0C9F-FA84-1FDCCB9DEF2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EA6C0A96-CBDA-FB6F-7252-BA69BC000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F36FCC77-B149-BDBD-2C3B-03C505D7D84C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219BAF8F-931F-F475-395F-9D4B55BAEEB1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4" name="Grafika 23" descr="Książki z wypełnieniem pełnym">
              <a:extLst>
                <a:ext uri="{FF2B5EF4-FFF2-40B4-BE49-F238E27FC236}">
                  <a16:creationId xmlns:a16="http://schemas.microsoft.com/office/drawing/2014/main" id="{4ACE322C-772B-B715-FBFF-E311CD837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CD31BD23-57B0-D609-AF50-7638258FC0C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Benefits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68CE9CC-5F36-56D6-B5A4-E2E922E6D5F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68CE9CC-5F36-56D6-B5A4-E2E922E6D5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B697C613-33C1-4764-815E-D3A3E40ED93C}"/>
              </a:ext>
            </a:extLst>
          </p:cNvPr>
          <p:cNvSpPr/>
          <p:nvPr/>
        </p:nvSpPr>
        <p:spPr>
          <a:xfrm>
            <a:off x="1718041" y="1410683"/>
            <a:ext cx="10271570" cy="1071786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6D3B9EE7-5EB8-A20B-C040-F4B84B5E78BA}"/>
              </a:ext>
            </a:extLst>
          </p:cNvPr>
          <p:cNvSpPr txBox="1"/>
          <p:nvPr/>
        </p:nvSpPr>
        <p:spPr>
          <a:xfrm>
            <a:off x="1764965" y="1435960"/>
            <a:ext cx="9726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Integrating</a:t>
            </a:r>
            <a:r>
              <a:rPr lang="pl-PL" sz="2800" b="1" dirty="0"/>
              <a:t> </a:t>
            </a:r>
            <a:r>
              <a:rPr lang="pl-PL" sz="2800" b="1" dirty="0" err="1"/>
              <a:t>prior</a:t>
            </a:r>
            <a:r>
              <a:rPr lang="pl-PL" sz="2800" b="1" dirty="0"/>
              <a:t> </a:t>
            </a:r>
            <a:r>
              <a:rPr lang="pl-PL" sz="2800" b="1" dirty="0" err="1"/>
              <a:t>biological</a:t>
            </a:r>
            <a:r>
              <a:rPr lang="pl-PL" sz="2800" b="1" dirty="0"/>
              <a:t> </a:t>
            </a:r>
            <a:r>
              <a:rPr lang="pl-PL" sz="2800" b="1" dirty="0" err="1"/>
              <a:t>knowledge</a:t>
            </a:r>
            <a:r>
              <a:rPr lang="pl-PL" sz="2800" b="1" dirty="0"/>
              <a:t> - </a:t>
            </a:r>
            <a:r>
              <a:rPr lang="pl-PL" sz="2800" dirty="0" err="1"/>
              <a:t>Prior</a:t>
            </a:r>
            <a:r>
              <a:rPr lang="pl-PL" sz="2800" dirty="0"/>
              <a:t>: most </a:t>
            </a:r>
            <a:r>
              <a:rPr lang="pl-PL" sz="2800" dirty="0" err="1"/>
              <a:t>genes</a:t>
            </a:r>
            <a:r>
              <a:rPr lang="pl-PL" sz="2800" dirty="0"/>
              <a:t> </a:t>
            </a:r>
            <a:r>
              <a:rPr lang="pl-PL" sz="2800" dirty="0" err="1"/>
              <a:t>don’t</a:t>
            </a:r>
            <a:r>
              <a:rPr lang="pl-PL" sz="2800" dirty="0"/>
              <a:t> </a:t>
            </a:r>
            <a:r>
              <a:rPr lang="pl-PL" sz="2800" dirty="0" err="1"/>
              <a:t>change</a:t>
            </a:r>
            <a:r>
              <a:rPr lang="pl-PL" sz="2800" dirty="0"/>
              <a:t> → </a:t>
            </a:r>
            <a:r>
              <a:rPr lang="pl-PL" sz="2800" dirty="0" err="1"/>
              <a:t>regularizes</a:t>
            </a:r>
            <a:r>
              <a:rPr lang="pl-PL" sz="2800" dirty="0"/>
              <a:t> </a:t>
            </a:r>
            <a:r>
              <a:rPr lang="pl-PL" sz="2800" dirty="0" err="1"/>
              <a:t>noisy</a:t>
            </a:r>
            <a:r>
              <a:rPr lang="pl-PL" sz="2800" dirty="0"/>
              <a:t> </a:t>
            </a:r>
            <a:r>
              <a:rPr lang="pl-PL" sz="2800" dirty="0" err="1"/>
              <a:t>estimates</a:t>
            </a:r>
            <a:r>
              <a:rPr lang="pl-PL" sz="2800" dirty="0"/>
              <a:t>.</a:t>
            </a:r>
          </a:p>
        </p:txBody>
      </p:sp>
      <p:sp>
        <p:nvSpPr>
          <p:cNvPr id="6" name="Prostokąt zaokrąglony 5">
            <a:extLst>
              <a:ext uri="{FF2B5EF4-FFF2-40B4-BE49-F238E27FC236}">
                <a16:creationId xmlns:a16="http://schemas.microsoft.com/office/drawing/2014/main" id="{8BBA0093-B863-E31D-7203-A93A00C86E7B}"/>
              </a:ext>
            </a:extLst>
          </p:cNvPr>
          <p:cNvSpPr/>
          <p:nvPr/>
        </p:nvSpPr>
        <p:spPr>
          <a:xfrm>
            <a:off x="1671116" y="2726154"/>
            <a:ext cx="10271569" cy="1138745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550F797-E01A-1D5A-0E36-5A5296C1B1D2}"/>
              </a:ext>
            </a:extLst>
          </p:cNvPr>
          <p:cNvSpPr txBox="1"/>
          <p:nvPr/>
        </p:nvSpPr>
        <p:spPr>
          <a:xfrm>
            <a:off x="1718041" y="2751432"/>
            <a:ext cx="9726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Probabilistic</a:t>
            </a:r>
            <a:r>
              <a:rPr lang="pl-PL" sz="2800" b="1" dirty="0"/>
              <a:t> </a:t>
            </a:r>
            <a:r>
              <a:rPr lang="pl-PL" sz="2800" b="1" dirty="0" err="1"/>
              <a:t>interpretation</a:t>
            </a:r>
            <a:r>
              <a:rPr lang="pl-PL" sz="2800" b="1" dirty="0"/>
              <a:t> - </a:t>
            </a:r>
            <a:r>
              <a:rPr lang="pl-PL" sz="2800" dirty="0" err="1"/>
              <a:t>Instead</a:t>
            </a:r>
            <a:r>
              <a:rPr lang="pl-PL" sz="2800" dirty="0"/>
              <a:t> of “</a:t>
            </a:r>
            <a:r>
              <a:rPr lang="pl-PL" sz="2800" dirty="0" err="1"/>
              <a:t>significant</a:t>
            </a:r>
            <a:r>
              <a:rPr lang="pl-PL" sz="2800" dirty="0"/>
              <a:t> </a:t>
            </a:r>
            <a:r>
              <a:rPr lang="pl-PL" sz="2800" dirty="0" err="1"/>
              <a:t>or</a:t>
            </a:r>
            <a:r>
              <a:rPr lang="pl-PL" sz="2800" dirty="0"/>
              <a:t> not,” we </a:t>
            </a:r>
            <a:r>
              <a:rPr lang="pl-PL" sz="2800" dirty="0" err="1"/>
              <a:t>get</a:t>
            </a:r>
            <a:r>
              <a:rPr lang="pl-PL" sz="2800" dirty="0"/>
              <a:t> </a:t>
            </a:r>
            <a:r>
              <a:rPr lang="pl-PL" sz="2800" i="1" dirty="0" err="1"/>
              <a:t>posterior</a:t>
            </a:r>
            <a:r>
              <a:rPr lang="pl-PL" sz="2800" i="1" dirty="0"/>
              <a:t> </a:t>
            </a:r>
            <a:r>
              <a:rPr lang="pl-PL" sz="2800" i="1" dirty="0" err="1"/>
              <a:t>probabilities</a:t>
            </a:r>
            <a:r>
              <a:rPr lang="pl-PL" sz="2800" i="1" dirty="0"/>
              <a:t> of </a:t>
            </a:r>
            <a:r>
              <a:rPr lang="pl-PL" sz="2800" i="1" dirty="0" err="1"/>
              <a:t>differential</a:t>
            </a:r>
            <a:r>
              <a:rPr lang="pl-PL" sz="2800" i="1" dirty="0"/>
              <a:t> </a:t>
            </a:r>
            <a:r>
              <a:rPr lang="pl-PL" sz="2800" i="1" dirty="0" err="1"/>
              <a:t>expression</a:t>
            </a:r>
            <a:r>
              <a:rPr lang="pl-PL" sz="2800" dirty="0"/>
              <a:t>.</a:t>
            </a:r>
          </a:p>
        </p:txBody>
      </p:sp>
      <p:sp>
        <p:nvSpPr>
          <p:cNvPr id="15" name="Prostokąt zaokrąglony 14">
            <a:extLst>
              <a:ext uri="{FF2B5EF4-FFF2-40B4-BE49-F238E27FC236}">
                <a16:creationId xmlns:a16="http://schemas.microsoft.com/office/drawing/2014/main" id="{8E2B5447-D852-9A79-F6D5-25F6288D1A22}"/>
              </a:ext>
            </a:extLst>
          </p:cNvPr>
          <p:cNvSpPr/>
          <p:nvPr/>
        </p:nvSpPr>
        <p:spPr>
          <a:xfrm>
            <a:off x="1671115" y="4128036"/>
            <a:ext cx="10245113" cy="1106784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48018A9A-6C76-7689-54C5-85D7FE3ECFDB}"/>
              </a:ext>
            </a:extLst>
          </p:cNvPr>
          <p:cNvSpPr txBox="1"/>
          <p:nvPr/>
        </p:nvSpPr>
        <p:spPr>
          <a:xfrm>
            <a:off x="1763487" y="4184724"/>
            <a:ext cx="99039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Better</a:t>
            </a:r>
            <a:r>
              <a:rPr lang="pl-PL" sz="2800" b="1" dirty="0"/>
              <a:t> </a:t>
            </a:r>
            <a:r>
              <a:rPr lang="pl-PL" sz="2800" b="1" dirty="0" err="1"/>
              <a:t>handling</a:t>
            </a:r>
            <a:r>
              <a:rPr lang="pl-PL" sz="2800" b="1" dirty="0"/>
              <a:t> of small-</a:t>
            </a:r>
            <a:r>
              <a:rPr lang="pl-PL" sz="2800" b="1" dirty="0" err="1"/>
              <a:t>sample</a:t>
            </a:r>
            <a:r>
              <a:rPr lang="pl-PL" sz="2800" b="1" dirty="0"/>
              <a:t> data - </a:t>
            </a:r>
            <a:r>
              <a:rPr lang="pl-PL" sz="2800" dirty="0"/>
              <a:t>With </a:t>
            </a:r>
            <a:r>
              <a:rPr lang="pl-PL" sz="2800" dirty="0" err="1"/>
              <a:t>few</a:t>
            </a:r>
            <a:r>
              <a:rPr lang="pl-PL" sz="2800" dirty="0"/>
              <a:t> </a:t>
            </a:r>
            <a:r>
              <a:rPr lang="pl-PL" sz="2800" dirty="0" err="1"/>
              <a:t>replicates</a:t>
            </a:r>
            <a:r>
              <a:rPr lang="pl-PL" sz="2800" dirty="0"/>
              <a:t>, </a:t>
            </a:r>
            <a:r>
              <a:rPr lang="pl-PL" sz="2800" dirty="0" err="1"/>
              <a:t>priors</a:t>
            </a:r>
            <a:r>
              <a:rPr lang="pl-PL" sz="2800" dirty="0"/>
              <a:t> </a:t>
            </a:r>
            <a:r>
              <a:rPr lang="pl-PL" sz="2800" dirty="0" err="1"/>
              <a:t>stabilize</a:t>
            </a:r>
            <a:r>
              <a:rPr lang="pl-PL" sz="2800" dirty="0"/>
              <a:t> </a:t>
            </a:r>
            <a:r>
              <a:rPr lang="pl-PL" sz="2800" dirty="0" err="1"/>
              <a:t>estimates</a:t>
            </a:r>
            <a:r>
              <a:rPr lang="pl-PL" sz="2800" dirty="0"/>
              <a:t> (</a:t>
            </a:r>
            <a:r>
              <a:rPr lang="pl-PL" sz="2800" dirty="0" err="1"/>
              <a:t>borrow</a:t>
            </a:r>
            <a:r>
              <a:rPr lang="pl-PL" sz="2800" dirty="0"/>
              <a:t> </a:t>
            </a:r>
            <a:r>
              <a:rPr lang="pl-PL" sz="2800" dirty="0" err="1"/>
              <a:t>strength</a:t>
            </a:r>
            <a:r>
              <a:rPr lang="pl-PL" sz="2800" dirty="0"/>
              <a:t> </a:t>
            </a:r>
            <a:r>
              <a:rPr lang="pl-PL" sz="2800" dirty="0" err="1"/>
              <a:t>across</a:t>
            </a:r>
            <a:r>
              <a:rPr lang="pl-PL" sz="2800" dirty="0"/>
              <a:t> </a:t>
            </a:r>
            <a:r>
              <a:rPr lang="pl-PL" sz="2800" dirty="0" err="1"/>
              <a:t>genes</a:t>
            </a:r>
            <a:r>
              <a:rPr lang="pl-PL" sz="2800" dirty="0"/>
              <a:t>).</a:t>
            </a:r>
          </a:p>
        </p:txBody>
      </p:sp>
      <p:sp>
        <p:nvSpPr>
          <p:cNvPr id="17" name="Prostokąt zaokrąglony 16">
            <a:extLst>
              <a:ext uri="{FF2B5EF4-FFF2-40B4-BE49-F238E27FC236}">
                <a16:creationId xmlns:a16="http://schemas.microsoft.com/office/drawing/2014/main" id="{4A324D40-6CC7-E78F-2585-8E802A6DD2DE}"/>
              </a:ext>
            </a:extLst>
          </p:cNvPr>
          <p:cNvSpPr/>
          <p:nvPr/>
        </p:nvSpPr>
        <p:spPr>
          <a:xfrm>
            <a:off x="1671115" y="5462165"/>
            <a:ext cx="10433800" cy="1106785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1305617D-12F8-5198-CF18-8916584FA558}"/>
              </a:ext>
            </a:extLst>
          </p:cNvPr>
          <p:cNvSpPr txBox="1"/>
          <p:nvPr/>
        </p:nvSpPr>
        <p:spPr>
          <a:xfrm>
            <a:off x="1758200" y="5486173"/>
            <a:ext cx="104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Transparent </a:t>
            </a:r>
            <a:r>
              <a:rPr lang="pl-PL" sz="2800" b="1" dirty="0" err="1"/>
              <a:t>uncertainty</a:t>
            </a:r>
            <a:r>
              <a:rPr lang="pl-PL" sz="2800" b="1" dirty="0"/>
              <a:t> </a:t>
            </a:r>
            <a:r>
              <a:rPr lang="pl-PL" sz="2800" b="1" dirty="0" err="1"/>
              <a:t>quantification</a:t>
            </a:r>
            <a:r>
              <a:rPr lang="pl-PL" sz="2800" b="1" dirty="0"/>
              <a:t> - </a:t>
            </a:r>
            <a:r>
              <a:rPr lang="pl-PL" sz="2800" dirty="0"/>
              <a:t>The </a:t>
            </a:r>
            <a:r>
              <a:rPr lang="pl-PL" sz="2800" dirty="0" err="1"/>
              <a:t>full</a:t>
            </a:r>
            <a:r>
              <a:rPr lang="pl-PL" sz="2800" dirty="0"/>
              <a:t> </a:t>
            </a:r>
            <a:r>
              <a:rPr lang="pl-PL" sz="2800" dirty="0" err="1"/>
              <a:t>posterior</a:t>
            </a:r>
            <a:r>
              <a:rPr lang="pl-PL" sz="2800" dirty="0"/>
              <a:t> </a:t>
            </a:r>
            <a:r>
              <a:rPr lang="pl-PL" sz="2800" dirty="0" err="1"/>
              <a:t>gives</a:t>
            </a:r>
            <a:r>
              <a:rPr lang="pl-PL" sz="2800" dirty="0"/>
              <a:t> a </a:t>
            </a:r>
            <a:r>
              <a:rPr lang="pl-PL" sz="2800" dirty="0" err="1"/>
              <a:t>confidence</a:t>
            </a:r>
            <a:r>
              <a:rPr lang="pl-PL" sz="2800" dirty="0"/>
              <a:t> </a:t>
            </a:r>
            <a:r>
              <a:rPr lang="pl-PL" sz="2800" dirty="0" err="1"/>
              <a:t>measure</a:t>
            </a:r>
            <a:r>
              <a:rPr lang="pl-PL" sz="2800" dirty="0"/>
              <a:t>, not </a:t>
            </a:r>
            <a:r>
              <a:rPr lang="pl-PL" sz="2800" dirty="0" err="1"/>
              <a:t>just</a:t>
            </a:r>
            <a:r>
              <a:rPr lang="pl-PL" sz="2800" dirty="0"/>
              <a:t> a </a:t>
            </a:r>
            <a:r>
              <a:rPr lang="pl-PL" sz="2800" dirty="0" err="1"/>
              <a:t>binary</a:t>
            </a:r>
            <a:r>
              <a:rPr lang="pl-PL" sz="2800" dirty="0"/>
              <a:t> </a:t>
            </a:r>
            <a:r>
              <a:rPr lang="pl-PL" sz="2800" dirty="0" err="1"/>
              <a:t>decision</a:t>
            </a:r>
            <a:r>
              <a:rPr lang="pl-PL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2873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E813D-BE25-AF12-790C-B349CA9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C164DB-5018-D2D1-5A23-F7FC3944D16D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07B47D7-E53E-7FBF-04DA-3FB433B09D8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Bootstrapping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E0E40BD3-4503-5647-0844-26E22E99BA9B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F7E5B174-649A-EDF8-9525-D5DEC458FD3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B3B7FDB1-FC20-A613-04BF-061B745CA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7" name="Grupa 6">
            <a:extLst>
              <a:ext uri="{FF2B5EF4-FFF2-40B4-BE49-F238E27FC236}">
                <a16:creationId xmlns:a16="http://schemas.microsoft.com/office/drawing/2014/main" id="{B93433F1-3FEA-FE41-E0FE-914BB99AC31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3C7CB81-FA56-404B-0277-00E4965466A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3CE7D50-F339-80D7-E45F-8A67AC7D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F8D0AAE-22A1-BE39-9C54-18F09636F466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4D0F12A-E69A-C1AE-D93B-3EDA23DEEF17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2" name="Grafika 11" descr="Kostka do gry z wypełnieniem pełnym">
              <a:extLst>
                <a:ext uri="{FF2B5EF4-FFF2-40B4-BE49-F238E27FC236}">
                  <a16:creationId xmlns:a16="http://schemas.microsoft.com/office/drawing/2014/main" id="{B2ED0305-FA89-8F25-6DE1-6830C0702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24261AB-B5B8-78AC-E368-A97494D8ED23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1AE8579-5F6A-F282-6387-F7AD90208DC0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iążki z wypełnieniem pełnym">
              <a:extLst>
                <a:ext uri="{FF2B5EF4-FFF2-40B4-BE49-F238E27FC236}">
                  <a16:creationId xmlns:a16="http://schemas.microsoft.com/office/drawing/2014/main" id="{126D9698-1FDE-280E-685A-C6E5CA1B8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E69F72D-F2AC-081A-E631-CB8026607C9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B5B0DC3-4767-D741-A9D9-9C4E4EA957A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AB60865-EC47-B6CC-3162-1F19431E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0100F98-ED06-FED0-A3C4-39C7FFDBB964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674BD44-3EEA-93CF-12D2-D05439C94987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Linijka z wypełnieniem pełnym">
              <a:extLst>
                <a:ext uri="{FF2B5EF4-FFF2-40B4-BE49-F238E27FC236}">
                  <a16:creationId xmlns:a16="http://schemas.microsoft.com/office/drawing/2014/main" id="{191D2907-2BFA-AB72-4C83-30489A7B9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08115" y="4819775"/>
              <a:ext cx="648000" cy="648000"/>
            </a:xfrm>
            <a:prstGeom prst="rect">
              <a:avLst/>
            </a:prstGeom>
          </p:spPr>
        </p:pic>
      </p:grpSp>
      <p:sp>
        <p:nvSpPr>
          <p:cNvPr id="24" name="Prostokąt zaokrąglony 23">
            <a:extLst>
              <a:ext uri="{FF2B5EF4-FFF2-40B4-BE49-F238E27FC236}">
                <a16:creationId xmlns:a16="http://schemas.microsoft.com/office/drawing/2014/main" id="{AAD30868-0EEE-A5DF-3061-E74CB331B354}"/>
              </a:ext>
            </a:extLst>
          </p:cNvPr>
          <p:cNvSpPr/>
          <p:nvPr/>
        </p:nvSpPr>
        <p:spPr>
          <a:xfrm>
            <a:off x="1718041" y="1410683"/>
            <a:ext cx="10271570" cy="1071786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F8D6CF55-DD7A-9EC8-9DF3-1F8974D889AF}"/>
              </a:ext>
            </a:extLst>
          </p:cNvPr>
          <p:cNvSpPr txBox="1"/>
          <p:nvPr/>
        </p:nvSpPr>
        <p:spPr>
          <a:xfrm>
            <a:off x="1764965" y="1435960"/>
            <a:ext cx="97266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“How </a:t>
            </a:r>
            <a:r>
              <a:rPr lang="pl-PL" sz="2800" dirty="0" err="1"/>
              <a:t>confident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we in </a:t>
            </a:r>
            <a:r>
              <a:rPr lang="pl-PL" sz="2800" dirty="0" err="1"/>
              <a:t>our</a:t>
            </a:r>
            <a:r>
              <a:rPr lang="pl-PL" sz="2800" dirty="0"/>
              <a:t> </a:t>
            </a:r>
            <a:r>
              <a:rPr lang="pl-PL" sz="2800" dirty="0" err="1"/>
              <a:t>estimates</a:t>
            </a:r>
            <a:r>
              <a:rPr lang="pl-PL" sz="2800" dirty="0"/>
              <a:t> of </a:t>
            </a:r>
            <a:r>
              <a:rPr lang="pl-PL" sz="2800" dirty="0" err="1"/>
              <a:t>gene</a:t>
            </a:r>
            <a:r>
              <a:rPr lang="pl-PL" sz="2800" dirty="0"/>
              <a:t> </a:t>
            </a:r>
            <a:r>
              <a:rPr lang="pl-PL" sz="2800" dirty="0" err="1"/>
              <a:t>expression</a:t>
            </a:r>
            <a:r>
              <a:rPr lang="pl-PL" sz="2800" dirty="0"/>
              <a:t> </a:t>
            </a:r>
            <a:r>
              <a:rPr lang="pl-PL" sz="2800" dirty="0" err="1"/>
              <a:t>differences</a:t>
            </a:r>
            <a:r>
              <a:rPr lang="pl-PL" sz="2800" dirty="0"/>
              <a:t> </a:t>
            </a:r>
            <a:r>
              <a:rPr lang="pl-PL" sz="2800" dirty="0" err="1"/>
              <a:t>or</a:t>
            </a:r>
            <a:r>
              <a:rPr lang="pl-PL" sz="2800" dirty="0"/>
              <a:t> model </a:t>
            </a:r>
            <a:r>
              <a:rPr lang="pl-PL" sz="2800" dirty="0" err="1"/>
              <a:t>predictions</a:t>
            </a:r>
            <a:r>
              <a:rPr lang="pl-PL" sz="2800" dirty="0"/>
              <a:t>?”</a:t>
            </a:r>
          </a:p>
        </p:txBody>
      </p:sp>
      <p:sp>
        <p:nvSpPr>
          <p:cNvPr id="26" name="Prostokąt zaokrąglony 25">
            <a:extLst>
              <a:ext uri="{FF2B5EF4-FFF2-40B4-BE49-F238E27FC236}">
                <a16:creationId xmlns:a16="http://schemas.microsoft.com/office/drawing/2014/main" id="{FFF7EB02-FEAF-3390-B9CB-E7775FC3595F}"/>
              </a:ext>
            </a:extLst>
          </p:cNvPr>
          <p:cNvSpPr/>
          <p:nvPr/>
        </p:nvSpPr>
        <p:spPr>
          <a:xfrm>
            <a:off x="1718041" y="3037459"/>
            <a:ext cx="10271570" cy="803021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CCDADE88-15C6-C0A8-1E77-192D614981E3}"/>
              </a:ext>
            </a:extLst>
          </p:cNvPr>
          <p:cNvSpPr txBox="1"/>
          <p:nvPr/>
        </p:nvSpPr>
        <p:spPr>
          <a:xfrm>
            <a:off x="1797042" y="3177359"/>
            <a:ext cx="9726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RNA-</a:t>
            </a:r>
            <a:r>
              <a:rPr lang="pl-PL" sz="2800" dirty="0" err="1"/>
              <a:t>seq</a:t>
            </a:r>
            <a:r>
              <a:rPr lang="pl-PL" sz="2800" dirty="0"/>
              <a:t> </a:t>
            </a:r>
            <a:r>
              <a:rPr lang="pl-PL" sz="2800" dirty="0" err="1"/>
              <a:t>counts</a:t>
            </a:r>
            <a:r>
              <a:rPr lang="pl-PL" sz="2800" dirty="0"/>
              <a:t> for </a:t>
            </a:r>
            <a:r>
              <a:rPr lang="pl-PL" sz="2800" dirty="0" err="1"/>
              <a:t>Gene</a:t>
            </a:r>
            <a:r>
              <a:rPr lang="pl-PL" sz="2800" dirty="0"/>
              <a:t> X in 6 </a:t>
            </a:r>
            <a:r>
              <a:rPr lang="pl-PL" sz="2800" dirty="0" err="1"/>
              <a:t>samples</a:t>
            </a:r>
            <a:r>
              <a:rPr lang="pl-PL" sz="2800" dirty="0"/>
              <a:t>: [50, 52, 48, 55, 60, 53]</a:t>
            </a:r>
          </a:p>
        </p:txBody>
      </p:sp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4FA55CA9-586F-C1BD-C61E-DA17C4243FCB}"/>
              </a:ext>
            </a:extLst>
          </p:cNvPr>
          <p:cNvSpPr/>
          <p:nvPr/>
        </p:nvSpPr>
        <p:spPr>
          <a:xfrm>
            <a:off x="1718041" y="4418264"/>
            <a:ext cx="10271570" cy="1267641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B6A3E8DD-A56C-4EB2-4697-6819E42FB7C7}"/>
              </a:ext>
            </a:extLst>
          </p:cNvPr>
          <p:cNvSpPr txBox="1"/>
          <p:nvPr/>
        </p:nvSpPr>
        <p:spPr>
          <a:xfrm>
            <a:off x="1797042" y="4558164"/>
            <a:ext cx="99737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Bootstrap</a:t>
            </a:r>
            <a:r>
              <a:rPr lang="pl-PL" sz="2800" dirty="0"/>
              <a:t> by </a:t>
            </a:r>
            <a:r>
              <a:rPr lang="pl-PL" sz="2800" dirty="0" err="1"/>
              <a:t>sampling</a:t>
            </a:r>
            <a:r>
              <a:rPr lang="pl-PL" sz="2800" dirty="0"/>
              <a:t> 6 </a:t>
            </a:r>
            <a:r>
              <a:rPr lang="pl-PL" sz="2800" dirty="0" err="1"/>
              <a:t>counts</a:t>
            </a:r>
            <a:r>
              <a:rPr lang="pl-PL" sz="2800" dirty="0"/>
              <a:t> </a:t>
            </a:r>
            <a:r>
              <a:rPr lang="pl-PL" sz="2800" i="1" dirty="0"/>
              <a:t>with </a:t>
            </a:r>
            <a:r>
              <a:rPr lang="pl-PL" sz="2800" i="1" dirty="0" err="1"/>
              <a:t>replacement</a:t>
            </a:r>
            <a:r>
              <a:rPr lang="pl-PL" sz="2800" dirty="0"/>
              <a:t> → </a:t>
            </a:r>
            <a:r>
              <a:rPr lang="pl-PL" sz="2800" dirty="0" err="1"/>
              <a:t>compute</a:t>
            </a:r>
            <a:r>
              <a:rPr lang="pl-PL" sz="2800" dirty="0"/>
              <a:t> </a:t>
            </a:r>
            <a:r>
              <a:rPr lang="pl-PL" sz="2800" dirty="0" err="1"/>
              <a:t>mean</a:t>
            </a:r>
            <a:r>
              <a:rPr lang="pl-PL" sz="2800" dirty="0"/>
              <a:t> → </a:t>
            </a:r>
            <a:r>
              <a:rPr lang="pl-PL" sz="2800" dirty="0" err="1"/>
              <a:t>repeat</a:t>
            </a:r>
            <a:r>
              <a:rPr lang="pl-PL" sz="2800" dirty="0"/>
              <a:t> 1000 </a:t>
            </a:r>
            <a:r>
              <a:rPr lang="pl-PL" sz="2800" dirty="0" err="1"/>
              <a:t>times</a:t>
            </a:r>
            <a:r>
              <a:rPr lang="pl-PL" sz="2800" dirty="0"/>
              <a:t> → </a:t>
            </a:r>
            <a:r>
              <a:rPr lang="pl-PL" sz="2800" dirty="0" err="1"/>
              <a:t>get</a:t>
            </a:r>
            <a:r>
              <a:rPr lang="pl-PL" sz="2800" dirty="0"/>
              <a:t> </a:t>
            </a:r>
            <a:r>
              <a:rPr lang="pl-PL" sz="2800" dirty="0" err="1"/>
              <a:t>distribution</a:t>
            </a:r>
            <a:r>
              <a:rPr lang="pl-PL" sz="2800" dirty="0"/>
              <a:t> of </a:t>
            </a:r>
            <a:r>
              <a:rPr lang="pl-PL" sz="2800" dirty="0" err="1"/>
              <a:t>means</a:t>
            </a:r>
            <a:r>
              <a:rPr lang="pl-PL" sz="2800" dirty="0"/>
              <a:t> → 95% CI.</a:t>
            </a:r>
          </a:p>
        </p:txBody>
      </p:sp>
    </p:spTree>
    <p:extLst>
      <p:ext uri="{BB962C8B-B14F-4D97-AF65-F5344CB8AC3E}">
        <p14:creationId xmlns:p14="http://schemas.microsoft.com/office/powerpoint/2010/main" val="165556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7A4FC7-95E3-E2BF-DB72-1FF1F1C20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BD7F3F7-1C69-E8AC-127E-847B647C3575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6205CC9-E620-A868-4514-14C940D0BFE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Bootstrapping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873EF476-842A-3F87-0838-5192A07067B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873EF476-842A-3F87-0838-5192A07067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ECA98D06-0403-D1D0-01B3-0F19D3472C28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63BE430B-9A48-D7FD-1B8F-D765E56C0849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3AE76A60-3398-E164-0486-B0AE1054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7" name="Grupa 6">
            <a:extLst>
              <a:ext uri="{FF2B5EF4-FFF2-40B4-BE49-F238E27FC236}">
                <a16:creationId xmlns:a16="http://schemas.microsoft.com/office/drawing/2014/main" id="{184956AC-0A40-23FE-C59B-885E3333637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663DBEE-1342-34C7-AA5E-18AC25FB52E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8F66DF63-F418-3A1B-AD2E-990F16352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42F4364-B00B-7EB5-42D6-AE1522CA85BA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A0D67B5-9AFE-D767-F6B7-0483D3A3A7CC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2" name="Grafika 11" descr="Kostka do gry z wypełnieniem pełnym">
              <a:extLst>
                <a:ext uri="{FF2B5EF4-FFF2-40B4-BE49-F238E27FC236}">
                  <a16:creationId xmlns:a16="http://schemas.microsoft.com/office/drawing/2014/main" id="{200E8FFE-8068-DBCE-39B8-9F41E5F6F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6F9B567-8D31-6C28-3255-3005AFC2D6F2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DF9F76-D613-5960-68D4-2D75715280CC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iążki z wypełnieniem pełnym">
              <a:extLst>
                <a:ext uri="{FF2B5EF4-FFF2-40B4-BE49-F238E27FC236}">
                  <a16:creationId xmlns:a16="http://schemas.microsoft.com/office/drawing/2014/main" id="{21360944-44D7-E8D5-8221-BE0F15FAB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37FF995-D481-9295-73BA-5ADBEDDD800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16F00C9-3E2B-3384-8F6A-FCD087D4BDB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D5F794E2-3C01-D2ED-7849-E58739AFE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F208601-12B1-4FD7-7E90-11AA40D6212B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175BA6C2-FCC3-F97C-5135-6654BE709DBC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Linijka z wypełnieniem pełnym">
              <a:extLst>
                <a:ext uri="{FF2B5EF4-FFF2-40B4-BE49-F238E27FC236}">
                  <a16:creationId xmlns:a16="http://schemas.microsoft.com/office/drawing/2014/main" id="{C867BFDF-3E07-1735-6282-C480C1C4C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8115" y="4819775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Obraz 16" descr="Obraz zawierający tekst, diagram, zrzut ekranu, Wykres&#10;&#10;Zawartość wygenerowana przez AI może być niepoprawna.">
            <a:extLst>
              <a:ext uri="{FF2B5EF4-FFF2-40B4-BE49-F238E27FC236}">
                <a16:creationId xmlns:a16="http://schemas.microsoft.com/office/drawing/2014/main" id="{BC326DFD-6457-9000-B53A-98982B38A7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12870" y="1255264"/>
            <a:ext cx="7060078" cy="4706719"/>
          </a:xfrm>
          <a:prstGeom prst="rect">
            <a:avLst/>
          </a:prstGeom>
        </p:spPr>
      </p:pic>
      <p:grpSp>
        <p:nvGrpSpPr>
          <p:cNvPr id="26" name="Grupa 25">
            <a:extLst>
              <a:ext uri="{FF2B5EF4-FFF2-40B4-BE49-F238E27FC236}">
                <a16:creationId xmlns:a16="http://schemas.microsoft.com/office/drawing/2014/main" id="{6686D15F-A499-E288-5F2D-59BDEFA7093D}"/>
              </a:ext>
            </a:extLst>
          </p:cNvPr>
          <p:cNvGrpSpPr/>
          <p:nvPr/>
        </p:nvGrpSpPr>
        <p:grpSpPr>
          <a:xfrm>
            <a:off x="3571901" y="6119729"/>
            <a:ext cx="6093228" cy="508441"/>
            <a:chOff x="3474720" y="6101542"/>
            <a:chExt cx="6093228" cy="508441"/>
          </a:xfrm>
        </p:grpSpPr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8C088A99-5F28-AA5D-B407-071D2DAC3925}"/>
                </a:ext>
              </a:extLst>
            </p:cNvPr>
            <p:cNvSpPr/>
            <p:nvPr/>
          </p:nvSpPr>
          <p:spPr>
            <a:xfrm>
              <a:off x="3474720" y="6101542"/>
              <a:ext cx="5831378" cy="508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pole tekstowe 23">
              <a:extLst>
                <a:ext uri="{FF2B5EF4-FFF2-40B4-BE49-F238E27FC236}">
                  <a16:creationId xmlns:a16="http://schemas.microsoft.com/office/drawing/2014/main" id="{B620E3ED-73AB-B06D-B125-3D19C0CB536E}"/>
                </a:ext>
              </a:extLst>
            </p:cNvPr>
            <p:cNvSpPr txBox="1"/>
            <p:nvPr/>
          </p:nvSpPr>
          <p:spPr>
            <a:xfrm>
              <a:off x="3474720" y="6269358"/>
              <a:ext cx="6093228" cy="2830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350"/>
                </a:lnSpc>
                <a:buNone/>
              </a:pPr>
              <a:r>
                <a:rPr lang="pl-PL" b="0" dirty="0" err="1">
                  <a:solidFill>
                    <a:srgbClr val="3B3B3B"/>
                  </a:solidFill>
                  <a:effectLst/>
                  <a:latin typeface="Menlo" panose="020B0609030804020204" pitchFamily="49" charset="0"/>
                </a:rPr>
                <a:t>Initial</a:t>
              </a:r>
              <a:r>
                <a:rPr lang="pl-PL" b="0" dirty="0">
                  <a:solidFill>
                    <a:srgbClr val="3B3B3B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pl-PL" b="0" dirty="0" err="1">
                  <a:solidFill>
                    <a:srgbClr val="3B3B3B"/>
                  </a:solidFill>
                  <a:effectLst/>
                  <a:latin typeface="Menlo" panose="020B0609030804020204" pitchFamily="49" charset="0"/>
                </a:rPr>
                <a:t>counts</a:t>
              </a:r>
              <a:r>
                <a:rPr lang="pl-PL" b="0" dirty="0">
                  <a:solidFill>
                    <a:srgbClr val="3B3B3B"/>
                  </a:solidFill>
                  <a:effectLst/>
                  <a:latin typeface="Menlo" panose="020B0609030804020204" pitchFamily="49" charset="0"/>
                </a:rPr>
                <a:t> = [</a:t>
              </a:r>
              <a:r>
                <a:rPr lang="pl-PL" b="0" dirty="0">
                  <a:solidFill>
                    <a:srgbClr val="098658"/>
                  </a:solidFill>
                  <a:effectLst/>
                  <a:latin typeface="Menlo" panose="020B0609030804020204" pitchFamily="49" charset="0"/>
                </a:rPr>
                <a:t>50</a:t>
              </a:r>
              <a:r>
                <a:rPr lang="pl-PL" b="0" dirty="0">
                  <a:solidFill>
                    <a:srgbClr val="3B3B3B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pl-PL" b="0" dirty="0">
                  <a:solidFill>
                    <a:srgbClr val="098658"/>
                  </a:solidFill>
                  <a:effectLst/>
                  <a:latin typeface="Menlo" panose="020B0609030804020204" pitchFamily="49" charset="0"/>
                </a:rPr>
                <a:t>52</a:t>
              </a:r>
              <a:r>
                <a:rPr lang="pl-PL" b="0" dirty="0">
                  <a:solidFill>
                    <a:srgbClr val="3B3B3B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pl-PL" b="0" dirty="0">
                  <a:solidFill>
                    <a:srgbClr val="098658"/>
                  </a:solidFill>
                  <a:effectLst/>
                  <a:latin typeface="Menlo" panose="020B0609030804020204" pitchFamily="49" charset="0"/>
                </a:rPr>
                <a:t>48</a:t>
              </a:r>
              <a:r>
                <a:rPr lang="pl-PL" b="0" dirty="0">
                  <a:solidFill>
                    <a:srgbClr val="3B3B3B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pl-PL" b="0" dirty="0">
                  <a:solidFill>
                    <a:srgbClr val="098658"/>
                  </a:solidFill>
                  <a:effectLst/>
                  <a:latin typeface="Menlo" panose="020B0609030804020204" pitchFamily="49" charset="0"/>
                </a:rPr>
                <a:t>55</a:t>
              </a:r>
              <a:r>
                <a:rPr lang="pl-PL" b="0" dirty="0">
                  <a:solidFill>
                    <a:srgbClr val="3B3B3B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pl-PL" b="0" dirty="0">
                  <a:solidFill>
                    <a:srgbClr val="098658"/>
                  </a:solidFill>
                  <a:effectLst/>
                  <a:latin typeface="Menlo" panose="020B0609030804020204" pitchFamily="49" charset="0"/>
                </a:rPr>
                <a:t>60</a:t>
              </a:r>
              <a:r>
                <a:rPr lang="pl-PL" b="0" dirty="0">
                  <a:solidFill>
                    <a:srgbClr val="3B3B3B"/>
                  </a:solidFill>
                  <a:effectLst/>
                  <a:latin typeface="Menlo" panose="020B0609030804020204" pitchFamily="49" charset="0"/>
                </a:rPr>
                <a:t>, </a:t>
              </a:r>
              <a:r>
                <a:rPr lang="pl-PL" b="0" dirty="0">
                  <a:solidFill>
                    <a:srgbClr val="098658"/>
                  </a:solidFill>
                  <a:effectLst/>
                  <a:latin typeface="Menlo" panose="020B0609030804020204" pitchFamily="49" charset="0"/>
                </a:rPr>
                <a:t>53</a:t>
              </a:r>
              <a:r>
                <a:rPr lang="pl-PL" b="0" dirty="0">
                  <a:solidFill>
                    <a:srgbClr val="3B3B3B"/>
                  </a:solidFill>
                  <a:effectLst/>
                  <a:latin typeface="Menlo" panose="020B0609030804020204" pitchFamily="49" charset="0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620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C6D801-E414-B0B0-2E63-2F3C0B07D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6BFFB39-9B0C-4162-CF4A-EEABD1EBE245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F5EC9BF-4FBA-815C-B2E9-5DAE02D2351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Label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reshufling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DE53C1CD-C9D0-888D-BFBC-D00A69CA0B1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DE53C1CD-C9D0-888D-BFBC-D00A69CA0B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EBA76E12-CDC5-4915-EB20-1668F7C5740C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96555820-03C9-200C-7B3C-7DD90A50E3FF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D9AB6E5C-AD99-9DDE-A197-EB40D45C8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7" name="Grupa 6">
            <a:extLst>
              <a:ext uri="{FF2B5EF4-FFF2-40B4-BE49-F238E27FC236}">
                <a16:creationId xmlns:a16="http://schemas.microsoft.com/office/drawing/2014/main" id="{65244CB3-8BD8-09C9-6F25-D5AB37054F0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1AF9BBB-923E-D64A-C0C4-BB228768AFA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586DF735-2B67-6641-96E6-DD546EF38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807A154-F6BA-4788-CE5C-AE040B768B1B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B3BC7EE-F685-2FC4-0E14-FFF782241C82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2" name="Grafika 11" descr="Kostka do gry z wypełnieniem pełnym">
              <a:extLst>
                <a:ext uri="{FF2B5EF4-FFF2-40B4-BE49-F238E27FC236}">
                  <a16:creationId xmlns:a16="http://schemas.microsoft.com/office/drawing/2014/main" id="{EB28695B-8459-8B68-A344-BB547CDBC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E711C7EB-69FC-8CFD-1C4F-876F9A7C4EB1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541DA29-2FF8-401B-816E-687D5F2F4ACB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iążki z wypełnieniem pełnym">
              <a:extLst>
                <a:ext uri="{FF2B5EF4-FFF2-40B4-BE49-F238E27FC236}">
                  <a16:creationId xmlns:a16="http://schemas.microsoft.com/office/drawing/2014/main" id="{D3EC95D5-DCDC-A998-0B70-227415F16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AD12B2B-959F-C5A5-2A47-CAAAFBCE859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4968CC8-38F4-824A-7EB8-B3AA3A4B47C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5DFCAE16-1DD5-04CB-4829-1F1676213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8E475DC-F3D1-F012-0CF4-715BD7DED32D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7369A975-7989-4D01-6566-270CC20F1001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Linijka z wypełnieniem pełnym">
              <a:extLst>
                <a:ext uri="{FF2B5EF4-FFF2-40B4-BE49-F238E27FC236}">
                  <a16:creationId xmlns:a16="http://schemas.microsoft.com/office/drawing/2014/main" id="{0521B701-F662-B63A-4BA1-2BEB0E15A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8115" y="4819775"/>
              <a:ext cx="648000" cy="648000"/>
            </a:xfrm>
            <a:prstGeom prst="rect">
              <a:avLst/>
            </a:prstGeom>
          </p:spPr>
        </p:pic>
      </p:grpSp>
      <p:sp>
        <p:nvSpPr>
          <p:cNvPr id="18" name="Prostokąt zaokrąglony 17">
            <a:extLst>
              <a:ext uri="{FF2B5EF4-FFF2-40B4-BE49-F238E27FC236}">
                <a16:creationId xmlns:a16="http://schemas.microsoft.com/office/drawing/2014/main" id="{73DC9630-A87E-C996-C58F-F4316295653C}"/>
              </a:ext>
            </a:extLst>
          </p:cNvPr>
          <p:cNvSpPr/>
          <p:nvPr/>
        </p:nvSpPr>
        <p:spPr>
          <a:xfrm>
            <a:off x="1671115" y="2035462"/>
            <a:ext cx="10271570" cy="2018317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34E8DEB2-45F5-B578-9595-30801E00D94D}"/>
              </a:ext>
            </a:extLst>
          </p:cNvPr>
          <p:cNvSpPr txBox="1"/>
          <p:nvPr/>
        </p:nvSpPr>
        <p:spPr>
          <a:xfrm>
            <a:off x="2513394" y="2133447"/>
            <a:ext cx="92603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If</a:t>
            </a:r>
            <a:r>
              <a:rPr lang="pl-PL" sz="2800" dirty="0"/>
              <a:t> </a:t>
            </a:r>
            <a:r>
              <a:rPr lang="pl-PL" sz="2800" dirty="0" err="1"/>
              <a:t>there’s</a:t>
            </a:r>
            <a:r>
              <a:rPr lang="pl-PL" sz="2800" dirty="0"/>
              <a:t> no </a:t>
            </a:r>
            <a:r>
              <a:rPr lang="pl-PL" sz="2800" dirty="0" err="1"/>
              <a:t>difference</a:t>
            </a:r>
            <a:r>
              <a:rPr lang="pl-PL" sz="2800" dirty="0"/>
              <a:t> </a:t>
            </a:r>
            <a:r>
              <a:rPr lang="pl-PL" sz="2800" dirty="0" err="1"/>
              <a:t>between</a:t>
            </a:r>
            <a:r>
              <a:rPr lang="pl-PL" sz="2800" dirty="0"/>
              <a:t> </a:t>
            </a:r>
            <a:r>
              <a:rPr lang="pl-PL" sz="2800" dirty="0" err="1"/>
              <a:t>groups</a:t>
            </a:r>
            <a:r>
              <a:rPr lang="pl-PL" sz="2800" dirty="0"/>
              <a:t> (</a:t>
            </a:r>
            <a:r>
              <a:rPr lang="pl-PL" sz="2800" dirty="0" err="1"/>
              <a:t>null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true</a:t>
            </a:r>
            <a:r>
              <a:rPr lang="pl-PL" sz="2800" dirty="0"/>
              <a:t>),</a:t>
            </a:r>
            <a:br>
              <a:rPr lang="pl-PL" sz="2800" dirty="0"/>
            </a:br>
            <a:r>
              <a:rPr lang="pl-PL" sz="2800" dirty="0" err="1"/>
              <a:t>then</a:t>
            </a:r>
            <a:r>
              <a:rPr lang="pl-PL" sz="2800" dirty="0"/>
              <a:t> the </a:t>
            </a:r>
            <a:r>
              <a:rPr lang="pl-PL" sz="2800" dirty="0" err="1"/>
              <a:t>labels</a:t>
            </a:r>
            <a:r>
              <a:rPr lang="pl-PL" sz="2800" dirty="0"/>
              <a:t> “Control” and “</a:t>
            </a:r>
            <a:r>
              <a:rPr lang="pl-PL" sz="2800" dirty="0" err="1"/>
              <a:t>Treatment</a:t>
            </a:r>
            <a:r>
              <a:rPr lang="pl-PL" sz="2800" dirty="0"/>
              <a:t>” </a:t>
            </a:r>
            <a:r>
              <a:rPr lang="pl-PL" sz="2800" dirty="0" err="1"/>
              <a:t>are</a:t>
            </a:r>
            <a:r>
              <a:rPr lang="pl-PL" sz="2800" dirty="0"/>
              <a:t> </a:t>
            </a:r>
            <a:r>
              <a:rPr lang="pl-PL" sz="2800" b="1" dirty="0" err="1"/>
              <a:t>interchangeable</a:t>
            </a:r>
            <a:r>
              <a:rPr lang="pl-PL" sz="2800" dirty="0"/>
              <a:t>.</a:t>
            </a:r>
            <a:br>
              <a:rPr lang="pl-PL" sz="2800" dirty="0"/>
            </a:br>
            <a:r>
              <a:rPr lang="pl-PL" sz="2800" dirty="0" err="1"/>
              <a:t>So</a:t>
            </a:r>
            <a:r>
              <a:rPr lang="pl-PL" sz="2800" dirty="0"/>
              <a:t> </a:t>
            </a:r>
            <a:r>
              <a:rPr lang="pl-PL" sz="2800" dirty="0" err="1"/>
              <a:t>any</a:t>
            </a:r>
            <a:r>
              <a:rPr lang="pl-PL" sz="2800" dirty="0"/>
              <a:t> </a:t>
            </a:r>
            <a:r>
              <a:rPr lang="pl-PL" sz="2800" dirty="0" err="1"/>
              <a:t>reassignment</a:t>
            </a:r>
            <a:r>
              <a:rPr lang="pl-PL" sz="2800" dirty="0"/>
              <a:t> of </a:t>
            </a:r>
            <a:r>
              <a:rPr lang="pl-PL" sz="2800" dirty="0" err="1"/>
              <a:t>samples</a:t>
            </a:r>
            <a:r>
              <a:rPr lang="pl-PL" sz="2800" dirty="0"/>
              <a:t> to </a:t>
            </a:r>
            <a:r>
              <a:rPr lang="pl-PL" sz="2800" dirty="0" err="1"/>
              <a:t>groups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equally</a:t>
            </a:r>
            <a:r>
              <a:rPr lang="pl-PL" sz="2800" dirty="0"/>
              <a:t> </a:t>
            </a:r>
            <a:r>
              <a:rPr lang="pl-PL" sz="2800" dirty="0" err="1"/>
              <a:t>likely</a:t>
            </a:r>
            <a:r>
              <a:rPr lang="pl-PL" sz="2800" dirty="0"/>
              <a:t>.</a:t>
            </a:r>
          </a:p>
        </p:txBody>
      </p:sp>
      <p:pic>
        <p:nvPicPr>
          <p:cNvPr id="26" name="Grafika 25" descr="Żarówka z wypełnieniem pełnym">
            <a:extLst>
              <a:ext uri="{FF2B5EF4-FFF2-40B4-BE49-F238E27FC236}">
                <a16:creationId xmlns:a16="http://schemas.microsoft.com/office/drawing/2014/main" id="{E9226413-174A-7A10-9054-7E8E1C4B366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93656" y="25395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19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7ABE13-6B08-3570-6A70-B181C46A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24B018D-A761-CCCE-4085-129BA170B13E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4D10AD54-897A-AFF7-04C7-DE6F1099DAE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Label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reshufling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3468D027-8121-9D68-2EC6-D5938275030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3468D027-8121-9D68-2EC6-D593827503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544D05B1-B76A-ED56-2F02-2D946C6C9356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D26E0555-2E65-99AC-0F08-AB50FBF8D1D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59FA406E-1ABD-D5FF-3190-F8867530D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7" name="Grupa 6">
            <a:extLst>
              <a:ext uri="{FF2B5EF4-FFF2-40B4-BE49-F238E27FC236}">
                <a16:creationId xmlns:a16="http://schemas.microsoft.com/office/drawing/2014/main" id="{C2A09A6A-DDB6-4C92-D94D-C6A1EFB9E55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449609A-7621-ADA4-A798-55B59F93255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AE6DEBD1-9C41-DCB1-4F9B-749855951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229F360-340E-D4B3-99F6-EAB76C828DD3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42C17C4-1431-22A2-0E36-9BAABFCEEABC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2" name="Grafika 11" descr="Kostka do gry z wypełnieniem pełnym">
              <a:extLst>
                <a:ext uri="{FF2B5EF4-FFF2-40B4-BE49-F238E27FC236}">
                  <a16:creationId xmlns:a16="http://schemas.microsoft.com/office/drawing/2014/main" id="{340F5FD0-0067-D381-4739-89FE17E7D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3D7291A-12A5-770D-164E-7B2D223879C2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CB27884-3B2C-50C2-2BE3-DAB5CE0F1057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iążki z wypełnieniem pełnym">
              <a:extLst>
                <a:ext uri="{FF2B5EF4-FFF2-40B4-BE49-F238E27FC236}">
                  <a16:creationId xmlns:a16="http://schemas.microsoft.com/office/drawing/2014/main" id="{B7B6ECB2-D3C6-0B04-605A-85EA29315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F511760-570E-7EC9-3AC0-56A203EAB71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C57B028-E084-8D6F-E758-21F888CC9EB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BE42055D-4FE4-2B49-DA7D-1D31C75A2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B9C3A2E-48E3-067A-7459-4EB04EBC02AB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D106AC6E-96E2-2343-3BA7-514602C3D193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Linijka z wypełnieniem pełnym">
              <a:extLst>
                <a:ext uri="{FF2B5EF4-FFF2-40B4-BE49-F238E27FC236}">
                  <a16:creationId xmlns:a16="http://schemas.microsoft.com/office/drawing/2014/main" id="{A72DB94A-8E03-6FBB-42BF-FF4674A69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8115" y="4819775"/>
              <a:ext cx="648000" cy="648000"/>
            </a:xfrm>
            <a:prstGeom prst="rect">
              <a:avLst/>
            </a:prstGeom>
          </p:spPr>
        </p:pic>
      </p:grpSp>
      <p:sp>
        <p:nvSpPr>
          <p:cNvPr id="18" name="Prostokąt zaokrąglony 17">
            <a:extLst>
              <a:ext uri="{FF2B5EF4-FFF2-40B4-BE49-F238E27FC236}">
                <a16:creationId xmlns:a16="http://schemas.microsoft.com/office/drawing/2014/main" id="{186192D4-B1B0-259B-DAA9-ABCFB44D78B9}"/>
              </a:ext>
            </a:extLst>
          </p:cNvPr>
          <p:cNvSpPr/>
          <p:nvPr/>
        </p:nvSpPr>
        <p:spPr>
          <a:xfrm>
            <a:off x="1718041" y="1410682"/>
            <a:ext cx="10271570" cy="5039993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28" name="Obraz 27" descr="Obraz zawierający tekst, Czcionka, zrzut ekranu, dokument&#10;&#10;Zawartość wygenerowana przez AI może być niepoprawna.">
            <a:extLst>
              <a:ext uri="{FF2B5EF4-FFF2-40B4-BE49-F238E27FC236}">
                <a16:creationId xmlns:a16="http://schemas.microsoft.com/office/drawing/2014/main" id="{BBBE8E2C-E4DD-A0CF-979D-6BEC5683AB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32396" y="1588456"/>
            <a:ext cx="8461524" cy="486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83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2485D2-B499-204F-7836-C2B64936C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rostokąt zaokrąglony 30">
            <a:extLst>
              <a:ext uri="{FF2B5EF4-FFF2-40B4-BE49-F238E27FC236}">
                <a16:creationId xmlns:a16="http://schemas.microsoft.com/office/drawing/2014/main" id="{950007AA-243F-892E-AB6C-59ECB2F818C0}"/>
              </a:ext>
            </a:extLst>
          </p:cNvPr>
          <p:cNvSpPr/>
          <p:nvPr/>
        </p:nvSpPr>
        <p:spPr>
          <a:xfrm>
            <a:off x="2227811" y="5990424"/>
            <a:ext cx="8828116" cy="777894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empirical</a:t>
            </a:r>
            <a:r>
              <a:rPr lang="pl-PL" dirty="0"/>
              <a:t> p = 0.0989</a:t>
            </a:r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AACF1AD-C937-2F9C-0352-DD363EF20882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780277BF-6A01-42BF-CE88-169D6799E09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Label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reshufling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5CE79C2E-7436-24A1-9270-C31C518907B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5CE79C2E-7436-24A1-9270-C31C518907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5186EFA8-D184-AA06-4DFA-01DED9F16D4E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2F202EC7-1126-3E10-ACB8-248ACD80DB3A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84CE2607-58C3-84BE-D5A6-BA92C5898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7" name="Grupa 6">
            <a:extLst>
              <a:ext uri="{FF2B5EF4-FFF2-40B4-BE49-F238E27FC236}">
                <a16:creationId xmlns:a16="http://schemas.microsoft.com/office/drawing/2014/main" id="{9EDCA416-BCED-F69F-B231-536BC033CA1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B729CC9-7C09-6DEF-7346-A3F08FF885A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BBB48632-5E05-A46B-5B2B-548499716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D627D80-C324-59D2-C455-0A0D2D850F52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C097272-8A55-65A8-9965-71F84108B218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2" name="Grafika 11" descr="Kostka do gry z wypełnieniem pełnym">
              <a:extLst>
                <a:ext uri="{FF2B5EF4-FFF2-40B4-BE49-F238E27FC236}">
                  <a16:creationId xmlns:a16="http://schemas.microsoft.com/office/drawing/2014/main" id="{002099FA-2AC9-25AA-2CF4-571BB0FD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00102DC-1365-BBD4-9367-EF443D51EE2A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0B87CFC-7A28-9DC4-51D4-1513AEE1F413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iążki z wypełnieniem pełnym">
              <a:extLst>
                <a:ext uri="{FF2B5EF4-FFF2-40B4-BE49-F238E27FC236}">
                  <a16:creationId xmlns:a16="http://schemas.microsoft.com/office/drawing/2014/main" id="{4137DB34-E377-1C19-F482-6250E891B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883DBCC-5E94-6FD0-23C3-2EB5E723D92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695A030-8BED-7342-7D8E-B35D3E9900E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9EBC0135-494F-B019-E456-8BFF97A3B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BA43E9D-3C7C-A6A8-D375-E8CDEB4888BC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29C789C3-8502-51C9-4885-55B8D35711DC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Linijka z wypełnieniem pełnym">
              <a:extLst>
                <a:ext uri="{FF2B5EF4-FFF2-40B4-BE49-F238E27FC236}">
                  <a16:creationId xmlns:a16="http://schemas.microsoft.com/office/drawing/2014/main" id="{59F6C939-D866-F997-77E2-70CEB8414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8115" y="4819775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Obraz 16" descr="Obraz zawierający tekst, zrzut ekranu, diagram, Wykres&#10;&#10;Zawartość wygenerowana przez AI może być niepoprawna.">
            <a:extLst>
              <a:ext uri="{FF2B5EF4-FFF2-40B4-BE49-F238E27FC236}">
                <a16:creationId xmlns:a16="http://schemas.microsoft.com/office/drawing/2014/main" id="{EA37541F-1ED7-97B6-96FF-716FD070DC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85375" y="1185219"/>
            <a:ext cx="6308007" cy="4731005"/>
          </a:xfrm>
          <a:prstGeom prst="rect">
            <a:avLst/>
          </a:prstGeom>
        </p:spPr>
      </p:pic>
      <p:sp>
        <p:nvSpPr>
          <p:cNvPr id="30" name="pole tekstowe 29">
            <a:extLst>
              <a:ext uri="{FF2B5EF4-FFF2-40B4-BE49-F238E27FC236}">
                <a16:creationId xmlns:a16="http://schemas.microsoft.com/office/drawing/2014/main" id="{39ACFFB1-F63B-C2BA-835F-3F8DA1621CAF}"/>
              </a:ext>
            </a:extLst>
          </p:cNvPr>
          <p:cNvSpPr txBox="1"/>
          <p:nvPr/>
        </p:nvSpPr>
        <p:spPr>
          <a:xfrm>
            <a:off x="2344818" y="6073144"/>
            <a:ext cx="6093228" cy="642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pl-PL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control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pl-PL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pl-PL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pl-PL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45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l-PL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l-PL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41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pPr>
              <a:lnSpc>
                <a:spcPts val="1350"/>
              </a:lnSpc>
              <a:buNone/>
            </a:pPr>
            <a:endParaRPr lang="pl-PL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pl-PL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treatment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l-PL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pl-PL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pl-PL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array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([</a:t>
            </a:r>
            <a:r>
              <a:rPr lang="pl-PL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83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l-PL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79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l-PL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88</a:t>
            </a:r>
            <a:r>
              <a:rPr lang="pl-PL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43EB7390-B54D-5513-2DD2-56800BA36E25}"/>
              </a:ext>
            </a:extLst>
          </p:cNvPr>
          <p:cNvSpPr txBox="1"/>
          <p:nvPr/>
        </p:nvSpPr>
        <p:spPr>
          <a:xfrm>
            <a:off x="7813633" y="6132615"/>
            <a:ext cx="31594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 err="1"/>
              <a:t>empirical</a:t>
            </a:r>
            <a:r>
              <a:rPr lang="pl-PL" sz="2800" dirty="0"/>
              <a:t> p = 0.0989</a:t>
            </a:r>
          </a:p>
        </p:txBody>
      </p:sp>
    </p:spTree>
    <p:extLst>
      <p:ext uri="{BB962C8B-B14F-4D97-AF65-F5344CB8AC3E}">
        <p14:creationId xmlns:p14="http://schemas.microsoft.com/office/powerpoint/2010/main" val="402395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718C7-4339-87A0-5E27-5457F8762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A872244-C6D6-EF12-84F0-19C0FE4AFFC3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E67ED3DA-2390-4C9A-086F-0EDF68B7D2A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Uncertainty</a:t>
            </a:r>
            <a:r>
              <a:rPr lang="pl-PL" cap="small" spc="300" dirty="0">
                <a:latin typeface="Cambria" panose="02040503050406030204" pitchFamily="18" charset="0"/>
              </a:rPr>
              <a:t> in DL </a:t>
            </a:r>
            <a:r>
              <a:rPr lang="pl-PL" cap="small" spc="300" dirty="0" err="1">
                <a:latin typeface="Cambria" panose="02040503050406030204" pitchFamily="18" charset="0"/>
              </a:rPr>
              <a:t>models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3BD2566D-249A-ED45-CA8C-85B0DB93A3E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3BD2566D-249A-ED45-CA8C-85B0DB93A3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BBCAF46D-CB9D-CE8D-CC60-EC9EE45097E0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402DB63D-E7E5-F0A0-FF9D-620533EE23E4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0F643DCB-C2E4-6BAB-AE72-6B66646F6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7" name="Grupa 6">
            <a:extLst>
              <a:ext uri="{FF2B5EF4-FFF2-40B4-BE49-F238E27FC236}">
                <a16:creationId xmlns:a16="http://schemas.microsoft.com/office/drawing/2014/main" id="{99C81B8D-8DC8-61DA-6532-6CBE0484612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EC74590-AF81-F445-E06F-82D600780B9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8FA9784A-37FB-CB3A-BBCE-33C3ED794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B5BE54B-73C3-FA9D-7E03-7E3399582F0F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D3CE6DB-4AAF-EA76-ACAF-38B3EE2B9869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2" name="Grafika 11" descr="Kostka do gry z wypełnieniem pełnym">
              <a:extLst>
                <a:ext uri="{FF2B5EF4-FFF2-40B4-BE49-F238E27FC236}">
                  <a16:creationId xmlns:a16="http://schemas.microsoft.com/office/drawing/2014/main" id="{774EF8F7-3416-D7A1-84E7-A00E100F4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E192811-A010-C84E-7B48-607E8A40A0EF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8F6C8A5-23E2-01BA-125C-07F03AE21E23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siążki z wypełnieniem pełnym">
              <a:extLst>
                <a:ext uri="{FF2B5EF4-FFF2-40B4-BE49-F238E27FC236}">
                  <a16:creationId xmlns:a16="http://schemas.microsoft.com/office/drawing/2014/main" id="{7E7B0B33-BC67-01B8-A38C-78C49E0F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A1C12DA-71F1-B597-58EA-73D5F843651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CF25CDD-B2E7-E3D2-AC08-B0F78A8935B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AB300C55-D974-AF3B-67AC-B5D4FD6B6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26F841C-444D-3A89-3AD3-8B87A0651DCE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9B67F2D5-4A4B-E5D1-C8D1-19FEE93A58CF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Linijka z wypełnieniem pełnym">
              <a:extLst>
                <a:ext uri="{FF2B5EF4-FFF2-40B4-BE49-F238E27FC236}">
                  <a16:creationId xmlns:a16="http://schemas.microsoft.com/office/drawing/2014/main" id="{75929C9C-E271-47D6-F33D-8B35B78C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8115" y="4819775"/>
              <a:ext cx="648000" cy="648000"/>
            </a:xfrm>
            <a:prstGeom prst="rect">
              <a:avLst/>
            </a:prstGeom>
          </p:spPr>
        </p:pic>
      </p:grpSp>
      <p:sp>
        <p:nvSpPr>
          <p:cNvPr id="16" name="Prostokąt zaokrąglony 15">
            <a:extLst>
              <a:ext uri="{FF2B5EF4-FFF2-40B4-BE49-F238E27FC236}">
                <a16:creationId xmlns:a16="http://schemas.microsoft.com/office/drawing/2014/main" id="{EF348EB7-23C3-3050-4994-7ACEA5B6BF7E}"/>
              </a:ext>
            </a:extLst>
          </p:cNvPr>
          <p:cNvSpPr/>
          <p:nvPr/>
        </p:nvSpPr>
        <p:spPr>
          <a:xfrm>
            <a:off x="1671115" y="1387069"/>
            <a:ext cx="10271570" cy="914399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F98CA41D-0F84-2632-54E4-52AFD0A846B2}"/>
              </a:ext>
            </a:extLst>
          </p:cNvPr>
          <p:cNvSpPr txBox="1"/>
          <p:nvPr/>
        </p:nvSpPr>
        <p:spPr>
          <a:xfrm>
            <a:off x="2672914" y="1596262"/>
            <a:ext cx="926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Neural</a:t>
            </a:r>
            <a:r>
              <a:rPr lang="pl-PL" sz="2800" dirty="0"/>
              <a:t> net </a:t>
            </a:r>
            <a:r>
              <a:rPr lang="pl-PL" sz="2800" dirty="0" err="1"/>
              <a:t>probabilities</a:t>
            </a:r>
            <a:r>
              <a:rPr lang="pl-PL" sz="2800" dirty="0"/>
              <a:t> ≠ </a:t>
            </a:r>
            <a:r>
              <a:rPr lang="pl-PL" sz="2800" dirty="0" err="1"/>
              <a:t>true</a:t>
            </a:r>
            <a:r>
              <a:rPr lang="pl-PL" sz="2800" dirty="0"/>
              <a:t> </a:t>
            </a:r>
            <a:r>
              <a:rPr lang="pl-PL" sz="2800" dirty="0" err="1"/>
              <a:t>confidence</a:t>
            </a:r>
            <a:r>
              <a:rPr lang="pl-PL" sz="2800" dirty="0"/>
              <a:t>.</a:t>
            </a:r>
          </a:p>
        </p:txBody>
      </p:sp>
      <p:pic>
        <p:nvPicPr>
          <p:cNvPr id="24" name="Grafika 23" descr="Wykrzyknik z wypełnieniem pełnym">
            <a:extLst>
              <a:ext uri="{FF2B5EF4-FFF2-40B4-BE49-F238E27FC236}">
                <a16:creationId xmlns:a16="http://schemas.microsoft.com/office/drawing/2014/main" id="{6862A7AA-47D9-23B8-0D33-F91F1DAA62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86694" y="1393065"/>
            <a:ext cx="914400" cy="914400"/>
          </a:xfrm>
          <a:prstGeom prst="rect">
            <a:avLst/>
          </a:prstGeom>
        </p:spPr>
      </p:pic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1D45E55E-CB49-5625-96D3-540834B64369}"/>
              </a:ext>
            </a:extLst>
          </p:cNvPr>
          <p:cNvSpPr/>
          <p:nvPr/>
        </p:nvSpPr>
        <p:spPr>
          <a:xfrm>
            <a:off x="1661722" y="3154265"/>
            <a:ext cx="10271570" cy="914399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1B946E35-28BF-8811-F48B-D3B3F68809D0}"/>
              </a:ext>
            </a:extLst>
          </p:cNvPr>
          <p:cNvSpPr txBox="1"/>
          <p:nvPr/>
        </p:nvSpPr>
        <p:spPr>
          <a:xfrm>
            <a:off x="2663521" y="3363458"/>
            <a:ext cx="926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Softmax</a:t>
            </a:r>
            <a:r>
              <a:rPr lang="pl-PL" sz="2800" dirty="0"/>
              <a:t> </a:t>
            </a:r>
            <a:r>
              <a:rPr lang="pl-PL" sz="2800" dirty="0" err="1"/>
              <a:t>calibration</a:t>
            </a:r>
            <a:endParaRPr lang="pl-PL" sz="2800" dirty="0"/>
          </a:p>
        </p:txBody>
      </p:sp>
      <p:pic>
        <p:nvPicPr>
          <p:cNvPr id="29" name="Grafika 28" descr="Kółka ze strzałkami z wypełnieniem pełnym">
            <a:extLst>
              <a:ext uri="{FF2B5EF4-FFF2-40B4-BE49-F238E27FC236}">
                <a16:creationId xmlns:a16="http://schemas.microsoft.com/office/drawing/2014/main" id="{FF59C263-6F5A-8E0A-6F5F-81239FD568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05422" y="3154264"/>
            <a:ext cx="914400" cy="914400"/>
          </a:xfrm>
          <a:prstGeom prst="rect">
            <a:avLst/>
          </a:prstGeom>
        </p:spPr>
      </p:pic>
      <p:sp>
        <p:nvSpPr>
          <p:cNvPr id="30" name="Prostokąt zaokrąglony 29">
            <a:extLst>
              <a:ext uri="{FF2B5EF4-FFF2-40B4-BE49-F238E27FC236}">
                <a16:creationId xmlns:a16="http://schemas.microsoft.com/office/drawing/2014/main" id="{529CCF63-6552-26D5-F129-1E0CDF883471}"/>
              </a:ext>
            </a:extLst>
          </p:cNvPr>
          <p:cNvSpPr/>
          <p:nvPr/>
        </p:nvSpPr>
        <p:spPr>
          <a:xfrm>
            <a:off x="1671115" y="4428966"/>
            <a:ext cx="10271570" cy="914399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2E88E2C4-9C17-A992-7528-043885051245}"/>
              </a:ext>
            </a:extLst>
          </p:cNvPr>
          <p:cNvSpPr txBox="1"/>
          <p:nvPr/>
        </p:nvSpPr>
        <p:spPr>
          <a:xfrm>
            <a:off x="2672914" y="4638159"/>
            <a:ext cx="926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MonteCarlo</a:t>
            </a:r>
            <a:r>
              <a:rPr lang="pl-PL" sz="2800" dirty="0"/>
              <a:t> </a:t>
            </a:r>
            <a:r>
              <a:rPr lang="pl-PL" sz="2800" dirty="0" err="1"/>
              <a:t>Dropout</a:t>
            </a:r>
            <a:endParaRPr lang="pl-PL" sz="2800" dirty="0"/>
          </a:p>
        </p:txBody>
      </p:sp>
      <p:pic>
        <p:nvPicPr>
          <p:cNvPr id="32" name="Grafika 31" descr="Kółka ze strzałkami z wypełnieniem pełnym">
            <a:extLst>
              <a:ext uri="{FF2B5EF4-FFF2-40B4-BE49-F238E27FC236}">
                <a16:creationId xmlns:a16="http://schemas.microsoft.com/office/drawing/2014/main" id="{5C6E7385-5A41-8AF3-499C-1AB7B26884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4815" y="4428965"/>
            <a:ext cx="914400" cy="914400"/>
          </a:xfrm>
          <a:prstGeom prst="rect">
            <a:avLst/>
          </a:prstGeom>
        </p:spPr>
      </p:pic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E992D427-8AF1-F01D-2DE1-DAD6C5DD530F}"/>
              </a:ext>
            </a:extLst>
          </p:cNvPr>
          <p:cNvSpPr/>
          <p:nvPr/>
        </p:nvSpPr>
        <p:spPr>
          <a:xfrm>
            <a:off x="1705422" y="5708784"/>
            <a:ext cx="10271570" cy="914399"/>
          </a:xfrm>
          <a:prstGeom prst="roundRect">
            <a:avLst>
              <a:gd name="adj" fmla="val 9985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4" name="pole tekstowe 33">
            <a:extLst>
              <a:ext uri="{FF2B5EF4-FFF2-40B4-BE49-F238E27FC236}">
                <a16:creationId xmlns:a16="http://schemas.microsoft.com/office/drawing/2014/main" id="{3983339F-FECB-E7AC-B408-D17EB8967B10}"/>
              </a:ext>
            </a:extLst>
          </p:cNvPr>
          <p:cNvSpPr txBox="1"/>
          <p:nvPr/>
        </p:nvSpPr>
        <p:spPr>
          <a:xfrm>
            <a:off x="2707221" y="5917977"/>
            <a:ext cx="9260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Bayesian</a:t>
            </a:r>
            <a:r>
              <a:rPr lang="pl-PL" sz="2800" dirty="0"/>
              <a:t> Networks</a:t>
            </a:r>
          </a:p>
        </p:txBody>
      </p:sp>
      <p:pic>
        <p:nvPicPr>
          <p:cNvPr id="35" name="Grafika 34" descr="Kółka ze strzałkami z wypełnieniem pełnym">
            <a:extLst>
              <a:ext uri="{FF2B5EF4-FFF2-40B4-BE49-F238E27FC236}">
                <a16:creationId xmlns:a16="http://schemas.microsoft.com/office/drawing/2014/main" id="{A2FD57F1-80A7-9879-44E1-04361B2930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49122" y="57087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39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4C9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AEA90-D21B-B400-E949-3E0EE1B8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B0B8F2-7E42-5A0C-5362-796F0EF9500D}"/>
              </a:ext>
            </a:extLst>
          </p:cNvPr>
          <p:cNvSpPr/>
          <p:nvPr/>
        </p:nvSpPr>
        <p:spPr>
          <a:xfrm>
            <a:off x="2234" y="-8099503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FA357BB-22CC-74BF-E4A6-EBC1775C594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Wrap-Up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A4203D14-FDA3-EA96-38DB-1FB15B31AFA6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18B34BD8-83CA-40F8-1DFF-D8D3F6CDEEA0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" name="Grafika 4" descr="DNA z wypełnieniem pełnym">
              <a:extLst>
                <a:ext uri="{FF2B5EF4-FFF2-40B4-BE49-F238E27FC236}">
                  <a16:creationId xmlns:a16="http://schemas.microsoft.com/office/drawing/2014/main" id="{6E83A106-A907-F43D-FF95-94FC0A0D9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37EB8DF4-8022-62A9-3AA9-BC97D2961B48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B9A3203B-1017-EB61-9E30-07FE8C878ED1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Kostka do gry z wypełnieniem pełnym">
              <a:extLst>
                <a:ext uri="{FF2B5EF4-FFF2-40B4-BE49-F238E27FC236}">
                  <a16:creationId xmlns:a16="http://schemas.microsoft.com/office/drawing/2014/main" id="{6B55DAF9-572B-A063-80E2-3BDB7C4C9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12" name="Grupa 11">
            <a:extLst>
              <a:ext uri="{FF2B5EF4-FFF2-40B4-BE49-F238E27FC236}">
                <a16:creationId xmlns:a16="http://schemas.microsoft.com/office/drawing/2014/main" id="{DF4B601D-9771-B22D-23FD-D6D4A66735C1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3" name="Owal 12">
              <a:extLst>
                <a:ext uri="{FF2B5EF4-FFF2-40B4-BE49-F238E27FC236}">
                  <a16:creationId xmlns:a16="http://schemas.microsoft.com/office/drawing/2014/main" id="{9446600F-07A4-689A-739E-E55BFADB7E9F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4" name="Grafika 13" descr="Książki z wypełnieniem pełnym">
              <a:extLst>
                <a:ext uri="{FF2B5EF4-FFF2-40B4-BE49-F238E27FC236}">
                  <a16:creationId xmlns:a16="http://schemas.microsoft.com/office/drawing/2014/main" id="{03FF5BAB-4A1F-BA38-B5CF-D338399FD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5" name="Grupa 14">
            <a:extLst>
              <a:ext uri="{FF2B5EF4-FFF2-40B4-BE49-F238E27FC236}">
                <a16:creationId xmlns:a16="http://schemas.microsoft.com/office/drawing/2014/main" id="{0C022B95-9D9F-DE04-8227-1ACF236A4301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E5F88A0F-BCC4-2E71-5238-01DD49CC1D40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7" name="Grafika 16" descr="Linijka z wypełnieniem pełnym">
              <a:extLst>
                <a:ext uri="{FF2B5EF4-FFF2-40B4-BE49-F238E27FC236}">
                  <a16:creationId xmlns:a16="http://schemas.microsoft.com/office/drawing/2014/main" id="{CA4C3537-DFD1-783F-2D1E-023B1EE57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8" name="Grupa 17">
            <a:extLst>
              <a:ext uri="{FF2B5EF4-FFF2-40B4-BE49-F238E27FC236}">
                <a16:creationId xmlns:a16="http://schemas.microsoft.com/office/drawing/2014/main" id="{08EBA86C-2A2C-386D-1986-21A1F0CD4E4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70BDFF4-323E-098D-864D-74D9E37C82E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Znak zapytania z wypełnieniem pełnym">
              <a:extLst>
                <a:ext uri="{FF2B5EF4-FFF2-40B4-BE49-F238E27FC236}">
                  <a16:creationId xmlns:a16="http://schemas.microsoft.com/office/drawing/2014/main" id="{055EB633-096E-7AF9-AB4C-99082625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D55F695-9062-D121-699D-315C5372EBE1}"/>
              </a:ext>
            </a:extLst>
          </p:cNvPr>
          <p:cNvGrpSpPr/>
          <p:nvPr/>
        </p:nvGrpSpPr>
        <p:grpSpPr>
          <a:xfrm>
            <a:off x="718456" y="5886840"/>
            <a:ext cx="827314" cy="827314"/>
            <a:chOff x="137885" y="5908612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C628E1B-0865-C2E7-E006-E32511C63E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CDE51FCC-C26D-BE0C-E9A1-DE52340D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83CDCF24-DC6E-19B5-0C66-47FB63CC1E3D}"/>
              </a:ext>
            </a:extLst>
          </p:cNvPr>
          <p:cNvSpPr/>
          <p:nvPr/>
        </p:nvSpPr>
        <p:spPr>
          <a:xfrm>
            <a:off x="6442531" y="136345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23CB10BA-5610-6CBE-3163-BD51555E9C37}"/>
              </a:ext>
            </a:extLst>
          </p:cNvPr>
          <p:cNvSpPr/>
          <p:nvPr/>
        </p:nvSpPr>
        <p:spPr>
          <a:xfrm>
            <a:off x="3866249" y="4150698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A3F9B640-F0F1-0F6D-D68B-0B6DDC280C6B}"/>
              </a:ext>
            </a:extLst>
          </p:cNvPr>
          <p:cNvSpPr/>
          <p:nvPr/>
        </p:nvSpPr>
        <p:spPr>
          <a:xfrm>
            <a:off x="1703619" y="135024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4" name="Grafika 33" descr="DNA z wypełnieniem pełnym">
            <a:extLst>
              <a:ext uri="{FF2B5EF4-FFF2-40B4-BE49-F238E27FC236}">
                <a16:creationId xmlns:a16="http://schemas.microsoft.com/office/drawing/2014/main" id="{6BC8AF3C-5476-67AA-EA25-FB90B746FE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994070" y="1472030"/>
            <a:ext cx="2286001" cy="2286001"/>
          </a:xfrm>
          <a:prstGeom prst="rect">
            <a:avLst/>
          </a:prstGeom>
        </p:spPr>
      </p:pic>
      <p:sp>
        <p:nvSpPr>
          <p:cNvPr id="37" name="Prostokąt zaokrąglony 36">
            <a:extLst>
              <a:ext uri="{FF2B5EF4-FFF2-40B4-BE49-F238E27FC236}">
                <a16:creationId xmlns:a16="http://schemas.microsoft.com/office/drawing/2014/main" id="{AC1C683B-7225-624E-F99B-0884C667461E}"/>
              </a:ext>
            </a:extLst>
          </p:cNvPr>
          <p:cNvSpPr/>
          <p:nvPr/>
        </p:nvSpPr>
        <p:spPr>
          <a:xfrm>
            <a:off x="8473773" y="413449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6" name="Grafika 45" descr="Linijka z wypełnieniem pełnym">
            <a:extLst>
              <a:ext uri="{FF2B5EF4-FFF2-40B4-BE49-F238E27FC236}">
                <a16:creationId xmlns:a16="http://schemas.microsoft.com/office/drawing/2014/main" id="{9EE2C97F-D054-6F6C-E3DC-3FDB5BA294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943526" y="4312470"/>
            <a:ext cx="2146999" cy="2146999"/>
          </a:xfrm>
          <a:prstGeom prst="rect">
            <a:avLst/>
          </a:prstGeom>
        </p:spPr>
      </p:pic>
      <p:pic>
        <p:nvPicPr>
          <p:cNvPr id="64" name="Grafika 63" descr="Książki z wypełnieniem pełnym">
            <a:extLst>
              <a:ext uri="{FF2B5EF4-FFF2-40B4-BE49-F238E27FC236}">
                <a16:creationId xmlns:a16="http://schemas.microsoft.com/office/drawing/2014/main" id="{BCD4712D-888D-CEAB-4C22-2D33C383C2A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449470" y="4347523"/>
            <a:ext cx="2169045" cy="2169045"/>
          </a:xfrm>
          <a:prstGeom prst="rect">
            <a:avLst/>
          </a:prstGeom>
        </p:spPr>
      </p:pic>
      <p:pic>
        <p:nvPicPr>
          <p:cNvPr id="76" name="Grafika 75" descr="Kostka do gry z wypełnieniem pełnym">
            <a:extLst>
              <a:ext uri="{FF2B5EF4-FFF2-40B4-BE49-F238E27FC236}">
                <a16:creationId xmlns:a16="http://schemas.microsoft.com/office/drawing/2014/main" id="{D2044C78-2281-7367-3E9A-55345920DF3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280557" y="1465689"/>
            <a:ext cx="2232548" cy="2232548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9F4E036-0F36-EEC8-8EEC-82B6C65E6E3F}"/>
              </a:ext>
            </a:extLst>
          </p:cNvPr>
          <p:cNvSpPr txBox="1"/>
          <p:nvPr/>
        </p:nvSpPr>
        <p:spPr>
          <a:xfrm>
            <a:off x="6511474" y="1636134"/>
            <a:ext cx="33310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Differential</a:t>
            </a:r>
            <a:r>
              <a:rPr lang="pl-PL" sz="3200" dirty="0"/>
              <a:t> </a:t>
            </a:r>
            <a:r>
              <a:rPr lang="pl-PL" sz="3200" dirty="0" err="1"/>
              <a:t>Gene</a:t>
            </a:r>
            <a:r>
              <a:rPr lang="pl-PL" sz="3200" dirty="0"/>
              <a:t> </a:t>
            </a:r>
            <a:r>
              <a:rPr lang="pl-PL" sz="3200" dirty="0" err="1"/>
              <a:t>Expression</a:t>
            </a:r>
            <a:r>
              <a:rPr lang="pl-PL" sz="3200" dirty="0"/>
              <a:t> as a </a:t>
            </a:r>
            <a:r>
              <a:rPr lang="pl-PL" sz="3200" dirty="0" err="1"/>
              <a:t>tool</a:t>
            </a:r>
            <a:r>
              <a:rPr lang="pl-PL" sz="3200" dirty="0"/>
              <a:t> for </a:t>
            </a:r>
            <a:r>
              <a:rPr lang="pl-PL" sz="3200" dirty="0" err="1"/>
              <a:t>estimating</a:t>
            </a:r>
            <a:r>
              <a:rPr lang="pl-PL" sz="3200" dirty="0"/>
              <a:t> </a:t>
            </a:r>
            <a:r>
              <a:rPr lang="pl-PL" sz="3200" dirty="0" err="1"/>
              <a:t>treatement</a:t>
            </a:r>
            <a:r>
              <a:rPr lang="pl-PL" sz="3200" dirty="0"/>
              <a:t> </a:t>
            </a:r>
            <a:r>
              <a:rPr lang="pl-PL" sz="3200" dirty="0" err="1"/>
              <a:t>effect</a:t>
            </a:r>
            <a:endParaRPr lang="pl-PL" sz="3200" dirty="0"/>
          </a:p>
        </p:txBody>
      </p:sp>
      <p:sp>
        <p:nvSpPr>
          <p:cNvPr id="35" name="pole tekstowe 34">
            <a:extLst>
              <a:ext uri="{FF2B5EF4-FFF2-40B4-BE49-F238E27FC236}">
                <a16:creationId xmlns:a16="http://schemas.microsoft.com/office/drawing/2014/main" id="{7CE13520-D51A-01BA-50C9-F73A6EAA3D76}"/>
              </a:ext>
            </a:extLst>
          </p:cNvPr>
          <p:cNvSpPr txBox="1"/>
          <p:nvPr/>
        </p:nvSpPr>
        <p:spPr>
          <a:xfrm>
            <a:off x="1772562" y="1619910"/>
            <a:ext cx="33310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The </a:t>
            </a:r>
            <a:r>
              <a:rPr lang="pl-PL" sz="3200" dirty="0" err="1"/>
              <a:t>basics</a:t>
            </a:r>
            <a:r>
              <a:rPr lang="pl-PL" sz="3200" dirty="0"/>
              <a:t> of </a:t>
            </a:r>
            <a:r>
              <a:rPr lang="pl-PL" sz="3200" dirty="0" err="1"/>
              <a:t>probability</a:t>
            </a:r>
            <a:r>
              <a:rPr lang="pl-PL" sz="3200" dirty="0"/>
              <a:t> </a:t>
            </a:r>
            <a:r>
              <a:rPr lang="pl-PL" sz="3200" dirty="0" err="1"/>
              <a:t>theory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necessary</a:t>
            </a:r>
            <a:r>
              <a:rPr lang="pl-PL" sz="3200" dirty="0"/>
              <a:t> to </a:t>
            </a:r>
            <a:r>
              <a:rPr lang="pl-PL" sz="3200" dirty="0" err="1"/>
              <a:t>understand</a:t>
            </a:r>
            <a:r>
              <a:rPr lang="pl-PL" sz="3200" dirty="0"/>
              <a:t> data 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21EA6D02-EB67-DC8C-9141-9C92D0E65000}"/>
              </a:ext>
            </a:extLst>
          </p:cNvPr>
          <p:cNvSpPr txBox="1"/>
          <p:nvPr/>
        </p:nvSpPr>
        <p:spPr>
          <a:xfrm>
            <a:off x="8571742" y="4649580"/>
            <a:ext cx="3331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A </a:t>
            </a:r>
            <a:r>
              <a:rPr lang="pl-PL" sz="3200" dirty="0" err="1"/>
              <a:t>few</a:t>
            </a:r>
            <a:r>
              <a:rPr lang="pl-PL" sz="3200" dirty="0"/>
              <a:t> </a:t>
            </a:r>
            <a:r>
              <a:rPr lang="pl-PL" sz="3200" dirty="0" err="1"/>
              <a:t>databases</a:t>
            </a:r>
            <a:r>
              <a:rPr lang="pl-PL" sz="3200" dirty="0"/>
              <a:t> with </a:t>
            </a:r>
            <a:r>
              <a:rPr lang="pl-PL" sz="3200" dirty="0" err="1"/>
              <a:t>genes</a:t>
            </a:r>
            <a:r>
              <a:rPr lang="pl-PL" sz="3200" dirty="0"/>
              <a:t> and protein </a:t>
            </a:r>
            <a:r>
              <a:rPr lang="pl-PL" sz="3200" dirty="0" err="1"/>
              <a:t>sequences</a:t>
            </a:r>
            <a:endParaRPr lang="pl-PL" sz="3200" dirty="0"/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4C8111E-9D1A-DF73-F9F9-925D618BF182}"/>
              </a:ext>
            </a:extLst>
          </p:cNvPr>
          <p:cNvSpPr txBox="1"/>
          <p:nvPr/>
        </p:nvSpPr>
        <p:spPr>
          <a:xfrm>
            <a:off x="3935192" y="4657991"/>
            <a:ext cx="3331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Including</a:t>
            </a:r>
            <a:r>
              <a:rPr lang="pl-PL" sz="3200" dirty="0"/>
              <a:t> </a:t>
            </a:r>
            <a:r>
              <a:rPr lang="pl-PL" sz="3200" dirty="0" err="1"/>
              <a:t>prior</a:t>
            </a:r>
            <a:r>
              <a:rPr lang="pl-PL" sz="3200" dirty="0"/>
              <a:t> </a:t>
            </a:r>
            <a:r>
              <a:rPr lang="pl-PL" sz="3200" dirty="0" err="1"/>
              <a:t>knowledge</a:t>
            </a:r>
            <a:r>
              <a:rPr lang="pl-PL" sz="3200" dirty="0"/>
              <a:t> </a:t>
            </a:r>
            <a:r>
              <a:rPr lang="pl-PL" sz="3200" dirty="0" err="1"/>
              <a:t>can</a:t>
            </a:r>
            <a:r>
              <a:rPr lang="pl-PL" sz="3200" dirty="0"/>
              <a:t> </a:t>
            </a:r>
            <a:r>
              <a:rPr lang="pl-PL" sz="3200" dirty="0" err="1"/>
              <a:t>enhance</a:t>
            </a:r>
            <a:r>
              <a:rPr lang="pl-PL" sz="3200" dirty="0"/>
              <a:t> </a:t>
            </a:r>
            <a:r>
              <a:rPr lang="pl-PL" sz="3200" dirty="0" err="1"/>
              <a:t>results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254019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F2F96B-91B5-EA25-4AAF-75A6F1580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EB3B38C-5883-A872-0913-99A0D955C067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7015DB6B-F548-94E5-53B1-7904A023EE0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Random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Variables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23C6B3F7-615C-D714-C214-1AB924C19B30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3A82C377-6F0A-94CC-4B40-F45B4D4B945E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CD06C106-66EE-08FC-66C3-A7C5554FB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27D4363C-41B1-66AB-AD7A-73EFD5A6891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DD493E5-F3E8-B9AA-5592-73D202B8AF4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CB2A1CD-6C18-3932-280F-DEC1BD8D7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9D1E637-CF0D-A6B4-AD53-8F11DCE0DB0B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B427DCD-A834-1A52-85A0-162991B75ABB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576C6E9C-E0AF-ACF3-F929-234745CEA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65532CB-D672-78D1-F956-F888C23000B5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51F1EDA-A59E-A702-EFA6-1AF5D39B96D8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53BDA019-8848-723C-40B1-7D4CD5112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0FD1B4F-A8D0-C977-65DE-066E3965535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B13AA00-8015-2F66-74DC-A14DF885D12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C5BDEC8-F504-3ECB-2C50-AF81C02A8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0701F906-BF2B-678F-8E17-C3F4ED28041A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E12C308-770E-B655-FCB1-64D5B3917984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C81EC7F5-DAAB-DE34-E462-5445D10CE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51FE394E-C315-1122-BDC5-8FBFC31C48F3}"/>
              </a:ext>
            </a:extLst>
          </p:cNvPr>
          <p:cNvGrpSpPr/>
          <p:nvPr/>
        </p:nvGrpSpPr>
        <p:grpSpPr>
          <a:xfrm>
            <a:off x="1419103" y="2139556"/>
            <a:ext cx="5434080" cy="4566824"/>
            <a:chOff x="1448858" y="1395159"/>
            <a:chExt cx="5434080" cy="4566824"/>
          </a:xfrm>
        </p:grpSpPr>
        <p:sp>
          <p:nvSpPr>
            <p:cNvPr id="24" name="Prostokąt zaokrąglony 23">
              <a:extLst>
                <a:ext uri="{FF2B5EF4-FFF2-40B4-BE49-F238E27FC236}">
                  <a16:creationId xmlns:a16="http://schemas.microsoft.com/office/drawing/2014/main" id="{037F8E03-8319-B5BF-AB60-0615B38B82C0}"/>
                </a:ext>
              </a:extLst>
            </p:cNvPr>
            <p:cNvSpPr/>
            <p:nvPr/>
          </p:nvSpPr>
          <p:spPr>
            <a:xfrm>
              <a:off x="1448858" y="1395159"/>
              <a:ext cx="5434080" cy="3572587"/>
            </a:xfrm>
            <a:prstGeom prst="roundRect">
              <a:avLst>
                <a:gd name="adj" fmla="val 63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2DFF1797-5C17-9196-9A13-459322DA81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771" y="1771786"/>
              <a:ext cx="4993688" cy="3195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Prostokąt zaokrąglony 25">
              <a:extLst>
                <a:ext uri="{FF2B5EF4-FFF2-40B4-BE49-F238E27FC236}">
                  <a16:creationId xmlns:a16="http://schemas.microsoft.com/office/drawing/2014/main" id="{39FB9EA0-E51A-AF0B-62EC-3B22DEDB4416}"/>
                </a:ext>
              </a:extLst>
            </p:cNvPr>
            <p:cNvSpPr/>
            <p:nvPr/>
          </p:nvSpPr>
          <p:spPr>
            <a:xfrm>
              <a:off x="2052840" y="5046167"/>
              <a:ext cx="4486619" cy="915816"/>
            </a:xfrm>
            <a:prstGeom prst="roundRect">
              <a:avLst>
                <a:gd name="adj" fmla="val 148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pole tekstowe 26">
              <a:extLst>
                <a:ext uri="{FF2B5EF4-FFF2-40B4-BE49-F238E27FC236}">
                  <a16:creationId xmlns:a16="http://schemas.microsoft.com/office/drawing/2014/main" id="{E4CA7EC3-3D69-A59A-FD4A-E66D81C127B7}"/>
                </a:ext>
              </a:extLst>
            </p:cNvPr>
            <p:cNvSpPr txBox="1"/>
            <p:nvPr/>
          </p:nvSpPr>
          <p:spPr>
            <a:xfrm>
              <a:off x="2196631" y="5007876"/>
              <a:ext cx="43428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 err="1"/>
                <a:t>Continuous</a:t>
              </a:r>
              <a:r>
                <a:rPr lang="pl-PL" sz="2800" dirty="0"/>
                <a:t> </a:t>
              </a:r>
              <a:r>
                <a:rPr lang="pl-PL" sz="2800" dirty="0" err="1"/>
                <a:t>random</a:t>
              </a:r>
              <a:r>
                <a:rPr lang="pl-PL" sz="2800" dirty="0"/>
                <a:t> </a:t>
              </a:r>
              <a:r>
                <a:rPr lang="pl-PL" sz="2800" dirty="0" err="1"/>
                <a:t>variable</a:t>
              </a:r>
              <a:endParaRPr lang="pl-PL" sz="2800" dirty="0"/>
            </a:p>
            <a:p>
              <a:pPr algn="ctr"/>
              <a:r>
                <a:rPr lang="pl-PL" sz="2800" dirty="0"/>
                <a:t>(real </a:t>
              </a:r>
              <a:r>
                <a:rPr lang="pl-PL" sz="2800" dirty="0" err="1"/>
                <a:t>values</a:t>
              </a:r>
              <a:r>
                <a:rPr lang="pl-PL" sz="2800" dirty="0"/>
                <a:t>)</a:t>
              </a:r>
            </a:p>
          </p:txBody>
        </p:sp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A58382F-297F-B87A-8BBC-BB3E32C9B171}"/>
              </a:ext>
            </a:extLst>
          </p:cNvPr>
          <p:cNvGrpSpPr/>
          <p:nvPr/>
        </p:nvGrpSpPr>
        <p:grpSpPr>
          <a:xfrm>
            <a:off x="7149604" y="2139555"/>
            <a:ext cx="4807595" cy="4566825"/>
            <a:chOff x="7179359" y="1395158"/>
            <a:chExt cx="4807595" cy="4566825"/>
          </a:xfrm>
        </p:grpSpPr>
        <p:sp>
          <p:nvSpPr>
            <p:cNvPr id="25" name="Prostokąt zaokrąglony 24">
              <a:extLst>
                <a:ext uri="{FF2B5EF4-FFF2-40B4-BE49-F238E27FC236}">
                  <a16:creationId xmlns:a16="http://schemas.microsoft.com/office/drawing/2014/main" id="{B7EB3AAC-1DF6-5F73-1878-062715DA6AED}"/>
                </a:ext>
              </a:extLst>
            </p:cNvPr>
            <p:cNvSpPr/>
            <p:nvPr/>
          </p:nvSpPr>
          <p:spPr>
            <a:xfrm>
              <a:off x="7179359" y="1395158"/>
              <a:ext cx="4807595" cy="3572587"/>
            </a:xfrm>
            <a:prstGeom prst="roundRect">
              <a:avLst>
                <a:gd name="adj" fmla="val 63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4FA2EA31-3079-6F2A-0AA3-AA092F824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9016" y="1771786"/>
              <a:ext cx="4162055" cy="322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Prostokąt zaokrąglony 27">
              <a:extLst>
                <a:ext uri="{FF2B5EF4-FFF2-40B4-BE49-F238E27FC236}">
                  <a16:creationId xmlns:a16="http://schemas.microsoft.com/office/drawing/2014/main" id="{12E5904F-6944-EC6F-4038-17E99ED3AEBB}"/>
                </a:ext>
              </a:extLst>
            </p:cNvPr>
            <p:cNvSpPr/>
            <p:nvPr/>
          </p:nvSpPr>
          <p:spPr>
            <a:xfrm>
              <a:off x="7395436" y="5046167"/>
              <a:ext cx="4486619" cy="915816"/>
            </a:xfrm>
            <a:prstGeom prst="roundRect">
              <a:avLst>
                <a:gd name="adj" fmla="val 148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2" name="pole tekstowe 31">
              <a:extLst>
                <a:ext uri="{FF2B5EF4-FFF2-40B4-BE49-F238E27FC236}">
                  <a16:creationId xmlns:a16="http://schemas.microsoft.com/office/drawing/2014/main" id="{97B0D069-BD62-1B1C-3AD7-EC8762E2CEE9}"/>
                </a:ext>
              </a:extLst>
            </p:cNvPr>
            <p:cNvSpPr txBox="1"/>
            <p:nvPr/>
          </p:nvSpPr>
          <p:spPr>
            <a:xfrm>
              <a:off x="7539227" y="5007876"/>
              <a:ext cx="43428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 err="1"/>
                <a:t>Discrete</a:t>
              </a:r>
              <a:r>
                <a:rPr lang="pl-PL" sz="2800" dirty="0"/>
                <a:t> </a:t>
              </a:r>
              <a:r>
                <a:rPr lang="pl-PL" sz="2800" dirty="0" err="1"/>
                <a:t>random</a:t>
              </a:r>
              <a:r>
                <a:rPr lang="pl-PL" sz="2800" dirty="0"/>
                <a:t> </a:t>
              </a:r>
              <a:r>
                <a:rPr lang="pl-PL" sz="2800" dirty="0" err="1"/>
                <a:t>variable</a:t>
              </a:r>
              <a:endParaRPr lang="pl-PL" sz="2800" dirty="0"/>
            </a:p>
            <a:p>
              <a:pPr algn="ctr"/>
              <a:r>
                <a:rPr lang="pl-PL" sz="2800" dirty="0"/>
                <a:t>(</a:t>
              </a:r>
              <a:r>
                <a:rPr lang="pl-PL" sz="2800" dirty="0" err="1"/>
                <a:t>counts</a:t>
              </a:r>
              <a:r>
                <a:rPr lang="pl-PL" sz="2800" dirty="0"/>
                <a:t>)</a:t>
              </a:r>
            </a:p>
          </p:txBody>
        </p:sp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11BC9DFF-D0C1-EFB6-0934-503B79D82EED}"/>
              </a:ext>
            </a:extLst>
          </p:cNvPr>
          <p:cNvGrpSpPr/>
          <p:nvPr/>
        </p:nvGrpSpPr>
        <p:grpSpPr>
          <a:xfrm>
            <a:off x="2776921" y="1348472"/>
            <a:ext cx="7585905" cy="523222"/>
            <a:chOff x="2052840" y="6285981"/>
            <a:chExt cx="7585905" cy="523222"/>
          </a:xfrm>
        </p:grpSpPr>
        <p:sp>
          <p:nvSpPr>
            <p:cNvPr id="33" name="Prostokąt zaokrąglony 32">
              <a:extLst>
                <a:ext uri="{FF2B5EF4-FFF2-40B4-BE49-F238E27FC236}">
                  <a16:creationId xmlns:a16="http://schemas.microsoft.com/office/drawing/2014/main" id="{9CC212BE-1944-318F-D6C4-F719DE80741F}"/>
                </a:ext>
              </a:extLst>
            </p:cNvPr>
            <p:cNvSpPr/>
            <p:nvPr/>
          </p:nvSpPr>
          <p:spPr>
            <a:xfrm>
              <a:off x="2052840" y="6285983"/>
              <a:ext cx="7585905" cy="523220"/>
            </a:xfrm>
            <a:prstGeom prst="roundRect">
              <a:avLst>
                <a:gd name="adj" fmla="val 14852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4" name="pole tekstowe 33">
              <a:extLst>
                <a:ext uri="{FF2B5EF4-FFF2-40B4-BE49-F238E27FC236}">
                  <a16:creationId xmlns:a16="http://schemas.microsoft.com/office/drawing/2014/main" id="{1327A9D3-4358-E405-890C-A0E32BA4E440}"/>
                </a:ext>
              </a:extLst>
            </p:cNvPr>
            <p:cNvSpPr txBox="1"/>
            <p:nvPr/>
          </p:nvSpPr>
          <p:spPr>
            <a:xfrm>
              <a:off x="3516993" y="6285982"/>
              <a:ext cx="61217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2800" dirty="0"/>
                <a:t>Mathematical </a:t>
              </a:r>
              <a:r>
                <a:rPr lang="pl-PL" sz="2800" dirty="0" err="1"/>
                <a:t>definition</a:t>
              </a:r>
              <a:r>
                <a:rPr lang="pl-PL" sz="2800" dirty="0"/>
                <a:t> of </a:t>
              </a:r>
              <a:r>
                <a:rPr lang="pl-PL" sz="2800" dirty="0" err="1"/>
                <a:t>probability</a:t>
              </a:r>
              <a:endParaRPr lang="pl-PL" sz="2800" dirty="0"/>
            </a:p>
          </p:txBody>
        </p:sp>
        <p:pic>
          <p:nvPicPr>
            <p:cNvPr id="36" name="Obraz 35">
              <a:extLst>
                <a:ext uri="{FF2B5EF4-FFF2-40B4-BE49-F238E27FC236}">
                  <a16:creationId xmlns:a16="http://schemas.microsoft.com/office/drawing/2014/main" id="{EF3E728C-3434-10D9-343B-62EAF782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322465" y="6285981"/>
              <a:ext cx="1294281" cy="523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16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4B8D31-3B0C-B7B5-E5F7-ECE5ED9D4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rostokąt zaokrąglony 31">
            <a:extLst>
              <a:ext uri="{FF2B5EF4-FFF2-40B4-BE49-F238E27FC236}">
                <a16:creationId xmlns:a16="http://schemas.microsoft.com/office/drawing/2014/main" id="{2277E343-57AF-A96E-C9CB-C7915DB8B410}"/>
              </a:ext>
            </a:extLst>
          </p:cNvPr>
          <p:cNvSpPr/>
          <p:nvPr/>
        </p:nvSpPr>
        <p:spPr>
          <a:xfrm>
            <a:off x="7300158" y="5886840"/>
            <a:ext cx="2749401" cy="91165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F09BDC2-89BE-10B0-2B55-964D78322C2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31E05530-8C1F-BFC0-BD11-D50DDEA7467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Mean</a:t>
            </a:r>
            <a:r>
              <a:rPr lang="pl-PL" cap="small" spc="300" dirty="0">
                <a:latin typeface="Cambria" panose="02040503050406030204" pitchFamily="18" charset="0"/>
              </a:rPr>
              <a:t>, </a:t>
            </a:r>
            <a:r>
              <a:rPr lang="pl-PL" cap="small" spc="300" dirty="0" err="1">
                <a:latin typeface="Cambria" panose="02040503050406030204" pitchFamily="18" charset="0"/>
              </a:rPr>
              <a:t>variance</a:t>
            </a:r>
            <a:r>
              <a:rPr lang="pl-PL" cap="small" spc="300" dirty="0">
                <a:latin typeface="Cambria" panose="02040503050406030204" pitchFamily="18" charset="0"/>
              </a:rPr>
              <a:t>, PDF, CDF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A7994AC-8277-03F0-3B60-D59A43E4067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A7994AC-8277-03F0-3B60-D59A43E406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D6818CA9-E858-BD1A-A462-D9948CBC6176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DAE5CBE1-F0DD-0DF3-DF04-251E73343038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77BC3342-A83E-B5BB-2EBC-4E54CBD1A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EC60BF3F-E24B-80AF-3EAE-462B9968A43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72B2013-91E3-C30F-D9B1-1F16AB4E810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EFE2A34-F7CD-52CD-BAF1-8D9B60369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AEBF0DC-3ED5-761E-D8D6-1A0B9B1AD459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961E38B-A55D-6B50-CDAC-2B13F9E74069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910FD469-1E21-6E56-0233-2D5E0A730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EA891DD-05C2-8B7E-4DFE-F559A8B8ADCF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2098F4F-C6A8-6DBA-91C1-88F930A0F6E8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CD6A5D62-43CB-9CC9-32AC-0539B3C67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08C0DC7-0D60-353C-6618-2946083C4F3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4F006AD-871C-B2A0-D56C-E74B2ADB3AD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BBF784C-6A8C-474A-817F-C9B7E23E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597432D-6C45-7BFB-B823-B0125135BA98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62AFA0D6-D61E-10FB-F839-C74F729328FD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F2592F81-BFA1-0F25-50BB-28F9BA0E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7CBCC9AF-EB93-3915-EF66-FF3DE22482FD}"/>
              </a:ext>
            </a:extLst>
          </p:cNvPr>
          <p:cNvSpPr/>
          <p:nvPr/>
        </p:nvSpPr>
        <p:spPr>
          <a:xfrm>
            <a:off x="2011767" y="1280015"/>
            <a:ext cx="2749401" cy="1143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Obraz 8" descr="Obraz zawierający tekst, Czcionka, biały, Grafika&#10;&#10;Zawartość wygenerowana przez AI może być niepoprawna.">
            <a:extLst>
              <a:ext uri="{FF2B5EF4-FFF2-40B4-BE49-F238E27FC236}">
                <a16:creationId xmlns:a16="http://schemas.microsoft.com/office/drawing/2014/main" id="{11A377CD-7393-6A60-B94F-F2492A925C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868" y="1280015"/>
            <a:ext cx="2378675" cy="1143000"/>
          </a:xfrm>
          <a:prstGeom prst="rect">
            <a:avLst/>
          </a:prstGeom>
        </p:spPr>
      </p:pic>
      <p:grpSp>
        <p:nvGrpSpPr>
          <p:cNvPr id="28" name="Grupa 27">
            <a:extLst>
              <a:ext uri="{FF2B5EF4-FFF2-40B4-BE49-F238E27FC236}">
                <a16:creationId xmlns:a16="http://schemas.microsoft.com/office/drawing/2014/main" id="{3B210B90-8997-AE08-110C-2244F8C2336D}"/>
              </a:ext>
            </a:extLst>
          </p:cNvPr>
          <p:cNvGrpSpPr/>
          <p:nvPr/>
        </p:nvGrpSpPr>
        <p:grpSpPr>
          <a:xfrm>
            <a:off x="6251292" y="1264407"/>
            <a:ext cx="4339244" cy="1143000"/>
            <a:chOff x="2028302" y="3171746"/>
            <a:chExt cx="4339244" cy="1143000"/>
          </a:xfrm>
        </p:grpSpPr>
        <p:sp>
          <p:nvSpPr>
            <p:cNvPr id="27" name="Prostokąt zaokrąglony 26">
              <a:extLst>
                <a:ext uri="{FF2B5EF4-FFF2-40B4-BE49-F238E27FC236}">
                  <a16:creationId xmlns:a16="http://schemas.microsoft.com/office/drawing/2014/main" id="{87067662-D59C-39FD-3F68-59DB9E90498A}"/>
                </a:ext>
              </a:extLst>
            </p:cNvPr>
            <p:cNvSpPr/>
            <p:nvPr/>
          </p:nvSpPr>
          <p:spPr>
            <a:xfrm>
              <a:off x="2028302" y="3171746"/>
              <a:ext cx="4339244" cy="1143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6" name="Obraz 25" descr="Obraz zawierający Czcionka, tekst, biały, kaligrafia&#10;&#10;Zawartość wygenerowana przez AI może być niepoprawna.">
              <a:extLst>
                <a:ext uri="{FF2B5EF4-FFF2-40B4-BE49-F238E27FC236}">
                  <a16:creationId xmlns:a16="http://schemas.microsoft.com/office/drawing/2014/main" id="{DBCDCC63-D128-A77B-8ABE-82F6C5FCF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45274" y="3313232"/>
              <a:ext cx="4083912" cy="889239"/>
            </a:xfrm>
            <a:prstGeom prst="rect">
              <a:avLst/>
            </a:prstGeom>
          </p:spPr>
        </p:pic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CBC1E197-1C72-6AE6-D94C-938F7EAB3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86" y="2492920"/>
            <a:ext cx="9203611" cy="323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Obraz 30">
            <a:extLst>
              <a:ext uri="{FF2B5EF4-FFF2-40B4-BE49-F238E27FC236}">
                <a16:creationId xmlns:a16="http://schemas.microsoft.com/office/drawing/2014/main" id="{C7DF5703-2AC3-9CCE-9F03-46B3710EAAE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85091" y="6046327"/>
            <a:ext cx="2563992" cy="5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43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E64CC9-6637-B2FE-9749-364900078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18785C7-D143-A1F2-B12D-C6739C2B99A1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F24DA6B3-3A69-715A-A8B0-0243A0EB28B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Most </a:t>
            </a:r>
            <a:r>
              <a:rPr lang="pl-PL" cap="small" spc="300" dirty="0" err="1">
                <a:latin typeface="Cambria" panose="02040503050406030204" pitchFamily="18" charset="0"/>
              </a:rPr>
              <a:t>Common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Distributions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6C68E9B-4F60-1319-D92B-9B1BD6AA7D9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6C68E9B-4F60-1319-D92B-9B1BD6AA7D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A121C213-831F-F4BA-6F46-080A450F4313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BCFD579B-C379-D4F0-B84F-B92346DE33EB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57AFD50F-44D1-04BC-5632-6C506BD38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5E28ABC5-2786-7633-1EBF-303F8332878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6BAF3D7-89A6-6436-9692-F890983C136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4A58699-DAEA-D614-65D2-24514E9C3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D15F631-2661-4023-2FE7-FB00CB336EC6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C8E429C-4498-0447-14F5-584944857DB6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C5B9C698-BD05-19B5-2796-6F6D92C30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D4BACF2-A939-C5F1-C3BC-E1423537A31C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0213760-F855-2DF0-BFA5-638B29F98F55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DB3CC284-4C3A-0CF6-B767-5A8043612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1DDE18F-E1E0-F80F-9294-F1AF71E9508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FEFAFAF-5DC2-2A4E-2F9B-CFFF7790FB3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B1781B8-5131-E9A2-13B7-508B3DA4C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02EB0F65-7E7E-F6BA-E853-83FEBD459332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FF4D023-9ED2-9991-E114-273D06B08471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4459E1FC-7DDD-8F57-A29E-854ADF8B2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pic>
        <p:nvPicPr>
          <p:cNvPr id="9" name="Obraz 8" descr="Obraz zawierający Wykres, linia, diagram, tekst&#10;&#10;Zawartość wygenerowana przez AI może być niepoprawna.">
            <a:extLst>
              <a:ext uri="{FF2B5EF4-FFF2-40B4-BE49-F238E27FC236}">
                <a16:creationId xmlns:a16="http://schemas.microsoft.com/office/drawing/2014/main" id="{EEE2CBB3-95D2-014B-117B-D3EE567380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8515" y="1668821"/>
            <a:ext cx="10379443" cy="444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64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DC8723-BFFF-E7DC-78EA-DAE22F9F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rostokąt zaokrąglony 21">
            <a:extLst>
              <a:ext uri="{FF2B5EF4-FFF2-40B4-BE49-F238E27FC236}">
                <a16:creationId xmlns:a16="http://schemas.microsoft.com/office/drawing/2014/main" id="{ECD5F079-F12A-BF4C-6DB3-7860422E6EFE}"/>
              </a:ext>
            </a:extLst>
          </p:cNvPr>
          <p:cNvSpPr/>
          <p:nvPr/>
        </p:nvSpPr>
        <p:spPr>
          <a:xfrm>
            <a:off x="1368834" y="2262087"/>
            <a:ext cx="10586448" cy="4347895"/>
          </a:xfrm>
          <a:prstGeom prst="roundRect">
            <a:avLst>
              <a:gd name="adj" fmla="val 6060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A6FF36E-B5F7-6B1A-04BB-844A5C1A877A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A13F9E26-07D1-42F4-EDA9-EB8645840EC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Theoretical</a:t>
            </a:r>
            <a:r>
              <a:rPr lang="pl-PL" cap="small" spc="300" dirty="0">
                <a:latin typeface="Cambria" panose="02040503050406030204" pitchFamily="18" charset="0"/>
              </a:rPr>
              <a:t> vs </a:t>
            </a:r>
            <a:r>
              <a:rPr lang="pl-PL" cap="small" spc="300" dirty="0" err="1">
                <a:latin typeface="Cambria" panose="02040503050406030204" pitchFamily="18" charset="0"/>
              </a:rPr>
              <a:t>Experimental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7F8AC2C5-9F68-8496-A06E-1DA71792345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7F8AC2C5-9F68-8496-A06E-1DA7179234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0F1AC3BE-9331-279C-6314-AACC0D26CB5C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52DD542A-D99E-B2D4-295C-201F7D297CAC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5B3E4DF1-3F6B-8857-E711-5CC93D9B4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267E7129-B029-44E4-6130-4553E58C2B8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1515E27-6C72-79B3-6D9D-7C7434558D2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87CCD4C-F7D2-2405-9406-956BDCF76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4B0ECC6-BE2B-7359-E359-E5435DA217C5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7DA918E-09AB-2E00-F50F-62361BC689BE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DAAF13E2-C9FD-1D3F-EDBB-806C11B0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530E4C4-7C8A-1AC2-2A33-F405C0D87B9D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0554AF2-CD47-E550-8ADD-022209077084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1985E1A4-A73C-391A-772E-7BCBD0DC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2733387-D9FC-3312-03C4-D50902A2F2E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A03CED7-079C-6000-7FB1-8117C3ED2B9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CE59E02F-3298-3358-2AC8-4CC73295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10EF5492-007F-1D45-77ED-010A6729F558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FE007EBA-59FE-5243-B869-0553B6FAFA89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E55FE07B-47FD-1952-2405-1EA404AB8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642A42F9-B63E-97FB-AA4D-625A9D40C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64259"/>
              </p:ext>
            </p:extLst>
          </p:nvPr>
        </p:nvGraphicFramePr>
        <p:xfrm>
          <a:off x="1506720" y="2349585"/>
          <a:ext cx="10409508" cy="4053840"/>
        </p:xfrm>
        <a:graphic>
          <a:graphicData uri="http://schemas.openxmlformats.org/drawingml/2006/table">
            <a:tbl>
              <a:tblPr/>
              <a:tblGrid>
                <a:gridCol w="2850070">
                  <a:extLst>
                    <a:ext uri="{9D8B030D-6E8A-4147-A177-3AD203B41FA5}">
                      <a16:colId xmlns:a16="http://schemas.microsoft.com/office/drawing/2014/main" val="3531481046"/>
                    </a:ext>
                  </a:extLst>
                </a:gridCol>
                <a:gridCol w="4089602">
                  <a:extLst>
                    <a:ext uri="{9D8B030D-6E8A-4147-A177-3AD203B41FA5}">
                      <a16:colId xmlns:a16="http://schemas.microsoft.com/office/drawing/2014/main" val="2958531625"/>
                    </a:ext>
                  </a:extLst>
                </a:gridCol>
                <a:gridCol w="3469836">
                  <a:extLst>
                    <a:ext uri="{9D8B030D-6E8A-4147-A177-3AD203B41FA5}">
                      <a16:colId xmlns:a16="http://schemas.microsoft.com/office/drawing/2014/main" val="23992008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/>
                        <a:t>Source of </a:t>
                      </a:r>
                      <a:r>
                        <a:rPr lang="pl-PL" sz="2200" b="1" dirty="0" err="1"/>
                        <a:t>variation</a:t>
                      </a:r>
                      <a:endParaRPr lang="pl-PL" sz="22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 err="1"/>
                        <a:t>Description</a:t>
                      </a:r>
                      <a:endParaRPr lang="pl-PL" sz="22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 err="1"/>
                        <a:t>Effect</a:t>
                      </a:r>
                      <a:r>
                        <a:rPr lang="pl-PL" sz="2200" b="1" dirty="0"/>
                        <a:t> on </a:t>
                      </a:r>
                      <a:r>
                        <a:rPr lang="pl-PL" sz="2200" b="1" dirty="0" err="1"/>
                        <a:t>counts</a:t>
                      </a:r>
                      <a:endParaRPr lang="pl-PL" sz="22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684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Biological variability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True differences in expression between biological replicates (even within same condition).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Adds extra variance beyond Poisson.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291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Library preparation / sequencing depth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Each sample has slightly different total reads (library size), random PCR efficiency, transcript capture efficiency.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Multiplies expected counts by a random sample-specific factor.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7888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Sampling bias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Some genes are more or less likely to be captured due to length, GC content, fragmentation bias.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Increases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heterogeneity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across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samples</a:t>
                      </a:r>
                      <a:r>
                        <a:rPr lang="pl-PL" sz="2200" dirty="0"/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899101"/>
                  </a:ext>
                </a:extLst>
              </a:tr>
            </a:tbl>
          </a:graphicData>
        </a:graphic>
      </p:graphicFrame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86C18C30-7023-2C2A-9F3C-95CF8BB0940E}"/>
              </a:ext>
            </a:extLst>
          </p:cNvPr>
          <p:cNvSpPr/>
          <p:nvPr/>
        </p:nvSpPr>
        <p:spPr>
          <a:xfrm>
            <a:off x="1850572" y="1259864"/>
            <a:ext cx="10104710" cy="764366"/>
          </a:xfrm>
          <a:prstGeom prst="roundRect">
            <a:avLst>
              <a:gd name="adj" fmla="val 2563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C59411C5-C09C-DFD3-D24F-ACE588AD8C9E}"/>
              </a:ext>
            </a:extLst>
          </p:cNvPr>
          <p:cNvSpPr txBox="1"/>
          <p:nvPr/>
        </p:nvSpPr>
        <p:spPr>
          <a:xfrm>
            <a:off x="1871886" y="1344822"/>
            <a:ext cx="10104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One </a:t>
            </a:r>
            <a:r>
              <a:rPr lang="pl-PL" sz="2800" dirty="0" err="1"/>
              <a:t>might</a:t>
            </a:r>
            <a:r>
              <a:rPr lang="pl-PL" sz="2800" dirty="0"/>
              <a:t> </a:t>
            </a:r>
            <a:r>
              <a:rPr lang="pl-PL" sz="2800" dirty="0" err="1"/>
              <a:t>expect</a:t>
            </a:r>
            <a:r>
              <a:rPr lang="pl-PL" sz="2800" dirty="0"/>
              <a:t> the RNA-</a:t>
            </a:r>
            <a:r>
              <a:rPr lang="pl-PL" sz="2800" dirty="0" err="1"/>
              <a:t>seq</a:t>
            </a:r>
            <a:r>
              <a:rPr lang="pl-PL" sz="2800" dirty="0"/>
              <a:t> </a:t>
            </a:r>
            <a:r>
              <a:rPr lang="pl-PL" sz="2800" dirty="0" err="1"/>
              <a:t>counts</a:t>
            </a:r>
            <a:r>
              <a:rPr lang="pl-PL" sz="2800" dirty="0"/>
              <a:t> to </a:t>
            </a:r>
            <a:r>
              <a:rPr lang="pl-PL" sz="2800" dirty="0" err="1"/>
              <a:t>follow</a:t>
            </a:r>
            <a:r>
              <a:rPr lang="pl-PL" sz="2800" dirty="0"/>
              <a:t> Poisson </a:t>
            </a:r>
            <a:r>
              <a:rPr lang="pl-PL" sz="2800" dirty="0" err="1"/>
              <a:t>distribution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62993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51384E-A126-921C-4D59-B6C3254F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50E8395-E88A-5C6D-7EFA-EB22E1D6CEFE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783C593D-6658-C17E-AB52-DD683A25E70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Gene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counts</a:t>
            </a:r>
            <a:r>
              <a:rPr lang="pl-PL" cap="small" spc="300" dirty="0">
                <a:latin typeface="Cambria" panose="02040503050406030204" pitchFamily="18" charset="0"/>
              </a:rPr>
              <a:t> in RNA-</a:t>
            </a:r>
            <a:r>
              <a:rPr lang="pl-PL" cap="small" spc="300" dirty="0" err="1">
                <a:latin typeface="Cambria" panose="02040503050406030204" pitchFamily="18" charset="0"/>
              </a:rPr>
              <a:t>Seq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A7A664A-F20B-F982-E6D9-98753DA378B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A7A664A-F20B-F982-E6D9-98753DA378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upa 1">
            <a:extLst>
              <a:ext uri="{FF2B5EF4-FFF2-40B4-BE49-F238E27FC236}">
                <a16:creationId xmlns:a16="http://schemas.microsoft.com/office/drawing/2014/main" id="{2959C74D-4358-8B90-2DE4-05712991DF0D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3" name="Owal 2">
              <a:extLst>
                <a:ext uri="{FF2B5EF4-FFF2-40B4-BE49-F238E27FC236}">
                  <a16:creationId xmlns:a16="http://schemas.microsoft.com/office/drawing/2014/main" id="{C8CA0C40-F32D-20C6-091D-D77D700FA042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" name="Grafika 3" descr="DNA z wypełnieniem pełnym">
              <a:extLst>
                <a:ext uri="{FF2B5EF4-FFF2-40B4-BE49-F238E27FC236}">
                  <a16:creationId xmlns:a16="http://schemas.microsoft.com/office/drawing/2014/main" id="{6C28633A-A47A-C13E-1A4C-31E36C74D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FE464D94-EEC8-FBB9-78BA-CFFDC4EB335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5884EA8-A674-AEBB-AB84-474806FEDF0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8029B5B-1416-88C7-2A41-DD25736E1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D9E8E50-18FE-DE67-BC5A-15CA6C3F3EFD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B3096B7-4B78-DFE7-C6FD-9972DDDBC5CC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siążki z wypełnieniem pełnym">
              <a:extLst>
                <a:ext uri="{FF2B5EF4-FFF2-40B4-BE49-F238E27FC236}">
                  <a16:creationId xmlns:a16="http://schemas.microsoft.com/office/drawing/2014/main" id="{7AD37621-8D6D-DBD8-8CA3-630B79979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79CF540-1046-1DD9-BABE-A61DD723E01D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2B25DFF-742C-42CE-F1F2-3BD0802FA16C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Linijka z wypełnieniem pełnym">
              <a:extLst>
                <a:ext uri="{FF2B5EF4-FFF2-40B4-BE49-F238E27FC236}">
                  <a16:creationId xmlns:a16="http://schemas.microsoft.com/office/drawing/2014/main" id="{54D6EBBA-0715-76E9-A427-8B9F0AC30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2AE2233-CE46-6BF0-28BD-88E6A1E2DC0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9649686-1C03-CE0E-CA55-704CD2B011D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AAFEDCD-0DCE-B21C-E872-91FB2E2D6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26008C27-89AB-271A-345D-D5F6E9AD73B1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05C9358-F119-57A5-387D-202D16E63B19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Kostka do gry z wypełnieniem pełnym">
              <a:extLst>
                <a:ext uri="{FF2B5EF4-FFF2-40B4-BE49-F238E27FC236}">
                  <a16:creationId xmlns:a16="http://schemas.microsoft.com/office/drawing/2014/main" id="{497F93E4-1D54-5613-ED05-AA79346C4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00858" y="1344822"/>
              <a:ext cx="648000" cy="648000"/>
            </a:xfrm>
            <a:prstGeom prst="rect">
              <a:avLst/>
            </a:prstGeom>
          </p:spPr>
        </p:pic>
      </p:grpSp>
      <p:pic>
        <p:nvPicPr>
          <p:cNvPr id="28" name="Obraz 27" descr="Obraz zawierający tekst, Wykres, linia, zrzut ekranu&#10;&#10;Zawartość wygenerowana przez AI może być niepoprawna.">
            <a:extLst>
              <a:ext uri="{FF2B5EF4-FFF2-40B4-BE49-F238E27FC236}">
                <a16:creationId xmlns:a16="http://schemas.microsoft.com/office/drawing/2014/main" id="{05016266-614B-711F-6EF8-1302507E94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6428" y="1259864"/>
            <a:ext cx="6382590" cy="4786943"/>
          </a:xfrm>
          <a:prstGeom prst="rect">
            <a:avLst/>
          </a:prstGeom>
        </p:spPr>
      </p:pic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921F9AF7-BA6C-42F1-C86F-957E483AF9BB}"/>
              </a:ext>
            </a:extLst>
          </p:cNvPr>
          <p:cNvSpPr/>
          <p:nvPr/>
        </p:nvSpPr>
        <p:spPr>
          <a:xfrm>
            <a:off x="1858137" y="6142234"/>
            <a:ext cx="8460685" cy="571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28FA65FE-95F5-7B29-5159-21691BF95CAC}"/>
              </a:ext>
            </a:extLst>
          </p:cNvPr>
          <p:cNvSpPr txBox="1"/>
          <p:nvPr/>
        </p:nvSpPr>
        <p:spPr>
          <a:xfrm>
            <a:off x="1888219" y="6166584"/>
            <a:ext cx="8445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/>
              <a:t>Counts</a:t>
            </a:r>
            <a:r>
              <a:rPr lang="pl-PL" sz="2800" dirty="0"/>
              <a:t> in RNA-</a:t>
            </a:r>
            <a:r>
              <a:rPr lang="pl-PL" sz="2800" dirty="0" err="1"/>
              <a:t>Seq</a:t>
            </a:r>
            <a:r>
              <a:rPr lang="pl-PL" sz="2800" dirty="0"/>
              <a:t> </a:t>
            </a:r>
            <a:r>
              <a:rPr lang="pl-PL" sz="2800" dirty="0" err="1"/>
              <a:t>follows</a:t>
            </a:r>
            <a:r>
              <a:rPr lang="pl-PL" sz="2800" dirty="0"/>
              <a:t> </a:t>
            </a:r>
            <a:r>
              <a:rPr lang="pl-PL" sz="2800" dirty="0" err="1"/>
              <a:t>Negative</a:t>
            </a:r>
            <a:r>
              <a:rPr lang="pl-PL" sz="2800" dirty="0"/>
              <a:t> </a:t>
            </a:r>
            <a:r>
              <a:rPr lang="pl-PL" sz="2800" dirty="0" err="1"/>
              <a:t>Binomial</a:t>
            </a:r>
            <a:r>
              <a:rPr lang="pl-PL" sz="2800" dirty="0"/>
              <a:t> </a:t>
            </a:r>
            <a:r>
              <a:rPr lang="pl-PL" sz="2800" dirty="0" err="1"/>
              <a:t>distribution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334375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4690</TotalTime>
  <Words>1477</Words>
  <Application>Microsoft Macintosh PowerPoint</Application>
  <PresentationFormat>Panoramiczny</PresentationFormat>
  <Paragraphs>203</Paragraphs>
  <Slides>48</Slides>
  <Notes>1</Notes>
  <HiddenSlides>0</HiddenSlides>
  <MMClips>2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48</vt:i4>
      </vt:variant>
    </vt:vector>
  </HeadingPairs>
  <TitlesOfParts>
    <vt:vector size="56" baseType="lpstr">
      <vt:lpstr>Aptos</vt:lpstr>
      <vt:lpstr>Arial</vt:lpstr>
      <vt:lpstr>Calibri</vt:lpstr>
      <vt:lpstr>Cambria</vt:lpstr>
      <vt:lpstr>Cambria Math</vt:lpstr>
      <vt:lpstr>Menlo</vt:lpstr>
      <vt:lpstr>Roboto</vt:lpstr>
      <vt:lpstr>Office Theme</vt:lpstr>
      <vt:lpstr>Statistics and Probability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Paweł Dąbrowski-Tumański</cp:lastModifiedBy>
  <cp:revision>25</cp:revision>
  <dcterms:created xsi:type="dcterms:W3CDTF">2013-01-27T09:14:16Z</dcterms:created>
  <dcterms:modified xsi:type="dcterms:W3CDTF">2025-10-09T07:46:04Z</dcterms:modified>
  <cp:category/>
</cp:coreProperties>
</file>